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70" r:id="rId2"/>
    <p:sldId id="257" r:id="rId3"/>
    <p:sldId id="258" r:id="rId4"/>
    <p:sldId id="259" r:id="rId5"/>
    <p:sldId id="271" r:id="rId6"/>
    <p:sldId id="262" r:id="rId7"/>
    <p:sldId id="264" r:id="rId8"/>
    <p:sldId id="261" r:id="rId9"/>
    <p:sldId id="260" r:id="rId10"/>
    <p:sldId id="269" r:id="rId11"/>
    <p:sldId id="272" r:id="rId12"/>
    <p:sldId id="267" r:id="rId13"/>
    <p:sldId id="273" r:id="rId14"/>
    <p:sldId id="274" r:id="rId15"/>
    <p:sldId id="266"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4" autoAdjust="0"/>
    <p:restoredTop sz="72333" autoAdjust="0"/>
  </p:normalViewPr>
  <p:slideViewPr>
    <p:cSldViewPr snapToGrid="0">
      <p:cViewPr varScale="1">
        <p:scale>
          <a:sx n="82" d="100"/>
          <a:sy n="82" d="100"/>
        </p:scale>
        <p:origin x="13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85046-112B-4586-B806-07AF8447A773}" type="datetimeFigureOut">
              <a:rPr lang="zh-TW" altLang="en-US" smtClean="0"/>
              <a:t>2021/11/4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D2C0C-3391-45F0-89BB-1345A72DD6AF}" type="slidenum">
              <a:rPr lang="zh-TW" altLang="en-US" smtClean="0"/>
              <a:t>‹#›</a:t>
            </a:fld>
            <a:endParaRPr lang="zh-TW" altLang="en-US"/>
          </a:p>
        </p:txBody>
      </p:sp>
    </p:spTree>
    <p:extLst>
      <p:ext uri="{BB962C8B-B14F-4D97-AF65-F5344CB8AC3E}">
        <p14:creationId xmlns:p14="http://schemas.microsoft.com/office/powerpoint/2010/main" val="162211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lawinsider.com/clause/residential-developments" TargetMode="External"/><Relationship Id="rId3" Type="http://schemas.openxmlformats.org/officeDocument/2006/relationships/hyperlink" Target="https://www.lawinsider.com/dictionary/carries" TargetMode="External"/><Relationship Id="rId7" Type="http://schemas.openxmlformats.org/officeDocument/2006/relationships/hyperlink" Target="https://www.lawinsider.com/clause/including"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lawinsider.com/dictionary/arterial-street-system" TargetMode="External"/><Relationship Id="rId5" Type="http://schemas.openxmlformats.org/officeDocument/2006/relationships/hyperlink" Target="https://www.lawinsider.com/dictionary/minor-streets" TargetMode="External"/><Relationship Id="rId10" Type="http://schemas.openxmlformats.org/officeDocument/2006/relationships/hyperlink" Target="https://www.lawinsider.com/clause/primary" TargetMode="External"/><Relationship Id="rId4" Type="http://schemas.openxmlformats.org/officeDocument/2006/relationships/hyperlink" Target="https://www.lawinsider.com/clause/traffic" TargetMode="External"/><Relationship Id="rId9" Type="http://schemas.openxmlformats.org/officeDocument/2006/relationships/hyperlink" Target="https://www.lawinsider.com/dictionary/principal-entranc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人行道</a:t>
            </a:r>
            <a:r>
              <a:rPr lang="en-US" altLang="zh-TW" dirty="0"/>
              <a:t>=</a:t>
            </a:r>
            <a:r>
              <a:rPr lang="zh-TW" altLang="en-US" dirty="0"/>
              <a:t>斑馬線</a:t>
            </a:r>
            <a:endParaRPr lang="en-US" altLang="zh-TW" dirty="0"/>
          </a:p>
          <a:p>
            <a:r>
              <a:rPr lang="zh-TW" altLang="en-US" dirty="0"/>
              <a:t>收集器是連接當地道路和街道與主幹道的主要和次要道路。 在較低的速度和較短的距離下，收集器提供的流動性低於動脈。 他們平衡了流動性和土地使用權。 收集器的張貼速度限制通常在 </a:t>
            </a:r>
            <a:r>
              <a:rPr lang="en-US" altLang="zh-TW" dirty="0"/>
              <a:t>35 </a:t>
            </a:r>
            <a:r>
              <a:rPr lang="zh-TW" altLang="en-US" dirty="0"/>
              <a:t>到 </a:t>
            </a:r>
            <a:r>
              <a:rPr lang="en-US" altLang="zh-TW" dirty="0"/>
              <a:t>55 </a:t>
            </a:r>
            <a:r>
              <a:rPr lang="zh-TW" altLang="en-US" dirty="0"/>
              <a:t>英里</a:t>
            </a:r>
            <a:r>
              <a:rPr lang="en-US" altLang="zh-TW" dirty="0"/>
              <a:t>/</a:t>
            </a:r>
            <a:r>
              <a:rPr lang="zh-TW" altLang="en-US" dirty="0"/>
              <a:t>小時之間。</a:t>
            </a:r>
            <a:endParaRPr lang="en-US" altLang="zh-TW" dirty="0"/>
          </a:p>
          <a:p>
            <a:r>
              <a:rPr lang="zh-TW" altLang="en-US" sz="1200" b="0" i="0" kern="1200" dirty="0">
                <a:solidFill>
                  <a:schemeClr val="tx1"/>
                </a:solidFill>
                <a:effectLst/>
                <a:latin typeface="+mn-lt"/>
                <a:ea typeface="+mn-ea"/>
                <a:cs typeface="+mn-cs"/>
              </a:rPr>
              <a:t>是指</a:t>
            </a:r>
            <a:r>
              <a:rPr lang="zh-TW" altLang="en-US" sz="1200" b="0" i="0" u="none" strike="noStrike" kern="1200" dirty="0">
                <a:solidFill>
                  <a:schemeClr val="tx1"/>
                </a:solidFill>
                <a:effectLst/>
                <a:latin typeface="+mn-lt"/>
                <a:ea typeface="+mn-ea"/>
                <a:cs typeface="+mn-cs"/>
                <a:hlinkClick r:id="rId3"/>
              </a:rPr>
              <a:t>將</a:t>
            </a:r>
            <a:r>
              <a:rPr lang="zh-TW" altLang="en-US" sz="1200" b="0" i="0" kern="1200" dirty="0">
                <a:solidFill>
                  <a:schemeClr val="tx1"/>
                </a:solidFill>
                <a:effectLst/>
                <a:latin typeface="+mn-lt"/>
                <a:ea typeface="+mn-ea"/>
                <a:cs typeface="+mn-cs"/>
              </a:rPr>
              <a:t> </a:t>
            </a:r>
            <a:r>
              <a:rPr lang="zh-TW" altLang="en-US" sz="1200" b="0" i="0" u="sng" kern="1200" dirty="0">
                <a:solidFill>
                  <a:schemeClr val="tx1"/>
                </a:solidFill>
                <a:effectLst/>
                <a:latin typeface="+mn-lt"/>
                <a:ea typeface="+mn-ea"/>
                <a:cs typeface="+mn-cs"/>
                <a:hlinkClick r:id="rId4"/>
              </a:rPr>
              <a:t>交通</a:t>
            </a:r>
            <a:r>
              <a:rPr lang="zh-TW" altLang="en-US" sz="1200" b="0" i="0" kern="1200" dirty="0">
                <a:solidFill>
                  <a:schemeClr val="tx1"/>
                </a:solidFill>
                <a:effectLst/>
                <a:latin typeface="+mn-lt"/>
                <a:ea typeface="+mn-ea"/>
                <a:cs typeface="+mn-cs"/>
              </a:rPr>
              <a:t>從</a:t>
            </a:r>
            <a:r>
              <a:rPr lang="zh-TW" altLang="en-US" sz="1200" b="0" i="0" u="none" strike="noStrike" kern="1200" dirty="0">
                <a:solidFill>
                  <a:schemeClr val="tx1"/>
                </a:solidFill>
                <a:effectLst/>
                <a:latin typeface="+mn-lt"/>
                <a:ea typeface="+mn-ea"/>
                <a:cs typeface="+mn-cs"/>
                <a:hlinkClick r:id="rId5"/>
              </a:rPr>
              <a:t>次要街道</a:t>
            </a:r>
            <a:r>
              <a:rPr lang="zh-TW" altLang="en-US" sz="1200" b="0" i="0" u="none" strike="noStrike" kern="1200" dirty="0">
                <a:solidFill>
                  <a:schemeClr val="tx1"/>
                </a:solidFill>
                <a:effectLst/>
                <a:latin typeface="+mn-lt"/>
                <a:ea typeface="+mn-ea"/>
                <a:cs typeface="+mn-cs"/>
                <a:hlinkClick r:id="rId3"/>
              </a:rPr>
              <a:t>運送</a:t>
            </a:r>
            <a:r>
              <a:rPr lang="zh-TW" altLang="en-US" sz="1200" b="0" i="0" kern="1200" dirty="0">
                <a:solidFill>
                  <a:schemeClr val="tx1"/>
                </a:solidFill>
                <a:effectLst/>
                <a:latin typeface="+mn-lt"/>
                <a:ea typeface="+mn-ea"/>
                <a:cs typeface="+mn-cs"/>
              </a:rPr>
              <a:t>到</a:t>
            </a:r>
            <a:r>
              <a:rPr lang="zh-TW" altLang="en-US" sz="1200" b="0" i="0" u="none" strike="noStrike" kern="1200" dirty="0">
                <a:solidFill>
                  <a:schemeClr val="tx1"/>
                </a:solidFill>
                <a:effectLst/>
                <a:latin typeface="+mn-lt"/>
                <a:ea typeface="+mn-ea"/>
                <a:cs typeface="+mn-cs"/>
                <a:hlinkClick r:id="rId6"/>
              </a:rPr>
              <a:t>主幹街道系統</a:t>
            </a:r>
            <a:r>
              <a:rPr lang="zh-TW" altLang="en-US" sz="1200" b="0" i="0" kern="1200" dirty="0">
                <a:solidFill>
                  <a:schemeClr val="tx1"/>
                </a:solidFill>
                <a:effectLst/>
                <a:latin typeface="+mn-lt"/>
                <a:ea typeface="+mn-ea"/>
                <a:cs typeface="+mn-cs"/>
              </a:rPr>
              <a:t>的</a:t>
            </a:r>
            <a:r>
              <a:rPr lang="zh-TW" altLang="en-US" sz="1200" b="0" i="0" u="none" strike="noStrike" kern="1200" dirty="0">
                <a:solidFill>
                  <a:schemeClr val="tx1"/>
                </a:solidFill>
                <a:effectLst/>
                <a:latin typeface="+mn-lt"/>
                <a:ea typeface="+mn-ea"/>
                <a:cs typeface="+mn-cs"/>
                <a:hlinkClick r:id="rId6"/>
              </a:rPr>
              <a:t>街道</a:t>
            </a:r>
            <a:r>
              <a:rPr lang="zh-TW" altLang="en-US" sz="1200" b="0" i="0" kern="1200" dirty="0">
                <a:solidFill>
                  <a:schemeClr val="tx1"/>
                </a:solidFill>
                <a:effectLst/>
                <a:latin typeface="+mn-lt"/>
                <a:ea typeface="+mn-ea"/>
                <a:cs typeface="+mn-cs"/>
              </a:rPr>
              <a:t>，</a:t>
            </a:r>
            <a:r>
              <a:rPr lang="zh-TW" altLang="en-US" sz="1200" b="0" i="0" u="none" strike="noStrike" kern="1200" dirty="0">
                <a:solidFill>
                  <a:schemeClr val="tx1"/>
                </a:solidFill>
                <a:effectLst/>
                <a:latin typeface="+mn-lt"/>
                <a:ea typeface="+mn-ea"/>
                <a:cs typeface="+mn-cs"/>
                <a:hlinkClick r:id="rId7"/>
              </a:rPr>
              <a:t>包括</a:t>
            </a:r>
            <a:r>
              <a:rPr lang="zh-TW" altLang="en-US" sz="1200" b="0" i="0" u="none" strike="noStrike" kern="1200" dirty="0">
                <a:solidFill>
                  <a:schemeClr val="tx1"/>
                </a:solidFill>
                <a:effectLst/>
                <a:latin typeface="+mn-lt"/>
                <a:ea typeface="+mn-ea"/>
                <a:cs typeface="+mn-cs"/>
                <a:hlinkClick r:id="rId8"/>
              </a:rPr>
              <a:t>住宅開發項目</a:t>
            </a:r>
            <a:r>
              <a:rPr lang="zh-TW" altLang="en-US" sz="1200" b="0" i="0" kern="1200" dirty="0">
                <a:solidFill>
                  <a:schemeClr val="tx1"/>
                </a:solidFill>
                <a:effectLst/>
                <a:latin typeface="+mn-lt"/>
                <a:ea typeface="+mn-ea"/>
                <a:cs typeface="+mn-cs"/>
              </a:rPr>
              <a:t>的</a:t>
            </a:r>
            <a:r>
              <a:rPr lang="zh-TW" altLang="en-US" sz="1200" b="0" i="0" u="none" strike="noStrike" kern="1200" dirty="0">
                <a:solidFill>
                  <a:schemeClr val="tx1"/>
                </a:solidFill>
                <a:effectLst/>
                <a:latin typeface="+mn-lt"/>
                <a:ea typeface="+mn-ea"/>
                <a:cs typeface="+mn-cs"/>
                <a:hlinkClick r:id="rId9"/>
              </a:rPr>
              <a:t>主要入口</a:t>
            </a:r>
            <a:r>
              <a:rPr lang="zh-TW" altLang="en-US" sz="1200" b="0" i="0" kern="1200" dirty="0">
                <a:solidFill>
                  <a:schemeClr val="tx1"/>
                </a:solidFill>
                <a:effectLst/>
                <a:latin typeface="+mn-lt"/>
                <a:ea typeface="+mn-ea"/>
                <a:cs typeface="+mn-cs"/>
              </a:rPr>
              <a:t>街道和此類開發項目內的</a:t>
            </a:r>
            <a:r>
              <a:rPr lang="zh-TW" altLang="en-US" sz="1200" b="0" i="0" u="none" strike="noStrike" kern="1200" dirty="0">
                <a:solidFill>
                  <a:schemeClr val="tx1"/>
                </a:solidFill>
                <a:effectLst/>
                <a:latin typeface="+mn-lt"/>
                <a:ea typeface="+mn-ea"/>
                <a:cs typeface="+mn-cs"/>
                <a:hlinkClick r:id="rId10"/>
              </a:rPr>
              <a:t>主要</a:t>
            </a:r>
            <a:r>
              <a:rPr lang="zh-TW" altLang="en-US" sz="1200" b="0" i="0" kern="1200" dirty="0">
                <a:solidFill>
                  <a:schemeClr val="tx1"/>
                </a:solidFill>
                <a:effectLst/>
                <a:latin typeface="+mn-lt"/>
                <a:ea typeface="+mn-ea"/>
                <a:cs typeface="+mn-cs"/>
              </a:rPr>
              <a:t>流通街道。</a:t>
            </a:r>
            <a:endParaRPr lang="zh-TW" altLang="en-US" dirty="0"/>
          </a:p>
        </p:txBody>
      </p:sp>
      <p:sp>
        <p:nvSpPr>
          <p:cNvPr id="4" name="投影片編號版面配置區 3"/>
          <p:cNvSpPr>
            <a:spLocks noGrp="1"/>
          </p:cNvSpPr>
          <p:nvPr>
            <p:ph type="sldNum" sz="quarter" idx="5"/>
          </p:nvPr>
        </p:nvSpPr>
        <p:spPr/>
        <p:txBody>
          <a:bodyPr/>
          <a:lstStyle/>
          <a:p>
            <a:fld id="{C9D5A3A4-E3DB-4980-9BB2-3D6E3EAF10B1}" type="slidenum">
              <a:rPr lang="zh-TW" altLang="en-US" smtClean="0"/>
              <a:t>1</a:t>
            </a:fld>
            <a:endParaRPr lang="zh-TW" altLang="en-US"/>
          </a:p>
        </p:txBody>
      </p:sp>
    </p:spTree>
    <p:extLst>
      <p:ext uri="{BB962C8B-B14F-4D97-AF65-F5344CB8AC3E}">
        <p14:creationId xmlns:p14="http://schemas.microsoft.com/office/powerpoint/2010/main" val="4132151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針對單一控制平均數來比較一組處理的成對多重比較 </a:t>
            </a:r>
            <a:r>
              <a:rPr lang="en-US" altLang="zh-TW" dirty="0"/>
              <a:t>t </a:t>
            </a:r>
            <a:r>
              <a:rPr lang="zh-TW" altLang="en-US" dirty="0"/>
              <a:t>測試。最後一個類別是預設的控制類別。當然您也可以改用第一個類別。雙邊檢定可檢定因素在任何層級 </a:t>
            </a:r>
            <a:r>
              <a:rPr lang="en-US" altLang="zh-TW" dirty="0"/>
              <a:t>(</a:t>
            </a:r>
            <a:r>
              <a:rPr lang="zh-TW" altLang="en-US" dirty="0"/>
              <a:t>除了控制類別以外</a:t>
            </a:r>
            <a:r>
              <a:rPr lang="en-US" altLang="zh-TW" dirty="0"/>
              <a:t>) </a:t>
            </a:r>
            <a:r>
              <a:rPr lang="zh-TW" altLang="en-US" dirty="0"/>
              <a:t>的平均數跟控制類別的平均數是否相等。</a:t>
            </a:r>
            <a:r>
              <a:rPr lang="en-US" altLang="zh-TW" dirty="0"/>
              <a:t>&lt;</a:t>
            </a:r>
            <a:r>
              <a:rPr lang="zh-TW" altLang="en-US" dirty="0"/>
              <a:t>控制可檢定因素在任何層級的平均數是否小於控制類別的平均數。</a:t>
            </a:r>
            <a:r>
              <a:rPr lang="en-US" altLang="zh-TW" dirty="0"/>
              <a:t>&gt; </a:t>
            </a:r>
            <a:r>
              <a:rPr lang="zh-TW" altLang="en-US" dirty="0"/>
              <a:t>控制可檢定因素在任何層級的平均數是否小於控制類別的平均數。</a:t>
            </a:r>
          </a:p>
        </p:txBody>
      </p:sp>
      <p:sp>
        <p:nvSpPr>
          <p:cNvPr id="4" name="投影片編號版面配置區 3"/>
          <p:cNvSpPr>
            <a:spLocks noGrp="1"/>
          </p:cNvSpPr>
          <p:nvPr>
            <p:ph type="sldNum" sz="quarter" idx="5"/>
          </p:nvPr>
        </p:nvSpPr>
        <p:spPr/>
        <p:txBody>
          <a:bodyPr/>
          <a:lstStyle/>
          <a:p>
            <a:fld id="{C9D5A3A4-E3DB-4980-9BB2-3D6E3EAF10B1}" type="slidenum">
              <a:rPr lang="zh-TW" altLang="en-US" smtClean="0"/>
              <a:t>11</a:t>
            </a:fld>
            <a:endParaRPr lang="zh-TW" altLang="en-US"/>
          </a:p>
        </p:txBody>
      </p:sp>
    </p:spTree>
    <p:extLst>
      <p:ext uri="{BB962C8B-B14F-4D97-AF65-F5344CB8AC3E}">
        <p14:creationId xmlns:p14="http://schemas.microsoft.com/office/powerpoint/2010/main" val="2124888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不限於是否超速在</a:t>
            </a:r>
            <a:r>
              <a:rPr lang="en-US" altLang="zh-TW" dirty="0"/>
              <a:t>1~10</a:t>
            </a:r>
            <a:r>
              <a:rPr lang="zh-TW" altLang="en-US" dirty="0"/>
              <a:t>公里</a:t>
            </a:r>
            <a:endParaRPr lang="en-US" altLang="zh-TW" dirty="0"/>
          </a:p>
          <a:p>
            <a:r>
              <a:rPr lang="en-US" altLang="zh-TW" dirty="0"/>
              <a:t>2.</a:t>
            </a:r>
            <a:r>
              <a:rPr lang="zh-TW" altLang="en-US" dirty="0"/>
              <a:t>超速的比例安靜的地方減少較多，但超過</a:t>
            </a:r>
            <a:r>
              <a:rPr lang="en-US" altLang="zh-TW" dirty="0"/>
              <a:t>10</a:t>
            </a:r>
            <a:r>
              <a:rPr lang="zh-TW" altLang="en-US" dirty="0"/>
              <a:t>公里則是在房的地方減少較多</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C9D5A3A4-E3DB-4980-9BB2-3D6E3EAF10B1}" type="slidenum">
              <a:rPr lang="zh-TW" altLang="en-US" smtClean="0"/>
              <a:t>12</a:t>
            </a:fld>
            <a:endParaRPr lang="zh-TW" altLang="en-US"/>
          </a:p>
        </p:txBody>
      </p:sp>
    </p:spTree>
    <p:extLst>
      <p:ext uri="{BB962C8B-B14F-4D97-AF65-F5344CB8AC3E}">
        <p14:creationId xmlns:p14="http://schemas.microsoft.com/office/powerpoint/2010/main" val="96568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0.05</a:t>
            </a:r>
            <a:r>
              <a:rPr lang="zh-TW" altLang="en-US" dirty="0"/>
              <a:t>的</a:t>
            </a:r>
            <a:r>
              <a:rPr lang="en-US" altLang="zh-TW" dirty="0"/>
              <a:t>22%</a:t>
            </a:r>
            <a:r>
              <a:rPr lang="zh-TW" altLang="en-US" dirty="0"/>
              <a:t> 就是在</a:t>
            </a:r>
            <a:r>
              <a:rPr lang="en-US" altLang="zh-TW" dirty="0"/>
              <a:t>0.05</a:t>
            </a:r>
            <a:r>
              <a:rPr lang="zh-TW" altLang="en-US" dirty="0"/>
              <a:t>中少了</a:t>
            </a:r>
            <a:r>
              <a:rPr lang="en-US" altLang="zh-TW" dirty="0"/>
              <a:t>12%</a:t>
            </a:r>
            <a:r>
              <a:rPr lang="zh-TW" altLang="en-US" dirty="0"/>
              <a:t>的死亡率，</a:t>
            </a:r>
            <a:r>
              <a:rPr lang="en-US" altLang="zh-TW" dirty="0"/>
              <a:t>0.05</a:t>
            </a:r>
            <a:r>
              <a:rPr lang="zh-TW" altLang="en-US" dirty="0"/>
              <a:t>*</a:t>
            </a:r>
            <a:r>
              <a:rPr lang="en-US" altLang="zh-TW" dirty="0"/>
              <a:t>0.88=</a:t>
            </a:r>
            <a:endParaRPr lang="zh-TW" altLang="en-US" dirty="0"/>
          </a:p>
        </p:txBody>
      </p:sp>
      <p:sp>
        <p:nvSpPr>
          <p:cNvPr id="4" name="投影片編號版面配置區 3"/>
          <p:cNvSpPr>
            <a:spLocks noGrp="1"/>
          </p:cNvSpPr>
          <p:nvPr>
            <p:ph type="sldNum" sz="quarter" idx="5"/>
          </p:nvPr>
        </p:nvSpPr>
        <p:spPr/>
        <p:txBody>
          <a:bodyPr/>
          <a:lstStyle/>
          <a:p>
            <a:fld id="{C9D5A3A4-E3DB-4980-9BB2-3D6E3EAF10B1}" type="slidenum">
              <a:rPr lang="zh-TW" altLang="en-US" smtClean="0"/>
              <a:t>13</a:t>
            </a:fld>
            <a:endParaRPr lang="zh-TW" altLang="en-US"/>
          </a:p>
        </p:txBody>
      </p:sp>
    </p:spTree>
    <p:extLst>
      <p:ext uri="{BB962C8B-B14F-4D97-AF65-F5344CB8AC3E}">
        <p14:creationId xmlns:p14="http://schemas.microsoft.com/office/powerpoint/2010/main" val="3562114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這邊在講前後站點的關係</a:t>
            </a:r>
            <a:r>
              <a:rPr lang="en-US" altLang="zh-TW" dirty="0"/>
              <a:t>?</a:t>
            </a:r>
          </a:p>
          <a:p>
            <a:r>
              <a:rPr lang="zh-TW" altLang="en-US" dirty="0"/>
              <a:t>安裝一周後效果最明顯</a:t>
            </a:r>
            <a:endParaRPr lang="en-US" altLang="zh-TW" dirty="0"/>
          </a:p>
          <a:p>
            <a:r>
              <a:rPr lang="zh-TW" altLang="en-US" dirty="0"/>
              <a:t>以之前的基準下降</a:t>
            </a:r>
            <a:endParaRPr lang="en-US" altLang="zh-TW" dirty="0"/>
          </a:p>
          <a:p>
            <a:r>
              <a:rPr lang="zh-TW" altLang="en-US" dirty="0"/>
              <a:t>接近速度的平均變化在 </a:t>
            </a:r>
            <a:r>
              <a:rPr lang="en-US" altLang="zh-TW" dirty="0"/>
              <a:t>Quiet 2 </a:t>
            </a:r>
            <a:r>
              <a:rPr lang="zh-TW" altLang="en-US" dirty="0"/>
              <a:t>和 </a:t>
            </a:r>
            <a:r>
              <a:rPr lang="en-US" altLang="zh-TW" dirty="0"/>
              <a:t>Busy 1 </a:t>
            </a:r>
            <a:r>
              <a:rPr lang="zh-TW" altLang="en-US" dirty="0"/>
              <a:t>站點下降了 </a:t>
            </a:r>
            <a:r>
              <a:rPr lang="en-US" altLang="zh-TW" dirty="0"/>
              <a:t>0.2–0.8 km/h</a:t>
            </a:r>
            <a:r>
              <a:rPr lang="zh-TW" altLang="en-US" dirty="0"/>
              <a:t>，但在 </a:t>
            </a:r>
            <a:r>
              <a:rPr lang="en-US" altLang="zh-TW" dirty="0"/>
              <a:t>Busy 2 </a:t>
            </a:r>
            <a:r>
              <a:rPr lang="zh-TW" altLang="en-US" dirty="0"/>
              <a:t>站點增加了 </a:t>
            </a:r>
            <a:r>
              <a:rPr lang="en-US" altLang="zh-TW" dirty="0"/>
              <a:t>0.4–1.2 km/h</a:t>
            </a:r>
            <a:r>
              <a:rPr lang="zh-TW" altLang="en-US" dirty="0"/>
              <a:t>。接近速度的下降在安裝後 </a:t>
            </a:r>
            <a:r>
              <a:rPr lang="en-US" altLang="zh-TW" dirty="0"/>
              <a:t>1 </a:t>
            </a:r>
            <a:r>
              <a:rPr lang="zh-TW" altLang="en-US" dirty="0"/>
              <a:t>週最大。在站點 </a:t>
            </a:r>
            <a:r>
              <a:rPr lang="en-US" altLang="zh-TW" dirty="0"/>
              <a:t>Quiet 1</a:t>
            </a:r>
            <a:r>
              <a:rPr lang="zh-TW" altLang="en-US" dirty="0"/>
              <a:t>，對接近速度的唯一顯著影響是安裝後 </a:t>
            </a:r>
            <a:r>
              <a:rPr lang="en-US" altLang="zh-TW" dirty="0"/>
              <a:t>5 </a:t>
            </a:r>
            <a:r>
              <a:rPr lang="zh-TW" altLang="en-US" dirty="0"/>
              <a:t>個月，增加了 </a:t>
            </a:r>
            <a:r>
              <a:rPr lang="en-US" altLang="zh-TW" dirty="0"/>
              <a:t>0.2 </a:t>
            </a:r>
            <a:r>
              <a:rPr lang="zh-TW" altLang="en-US" dirty="0"/>
              <a:t>公里</a:t>
            </a:r>
            <a:r>
              <a:rPr lang="en-US" altLang="zh-TW" dirty="0"/>
              <a:t>/</a:t>
            </a:r>
            <a:r>
              <a:rPr lang="zh-TW" altLang="en-US" dirty="0"/>
              <a:t>小時。移除後一周，</a:t>
            </a:r>
            <a:r>
              <a:rPr lang="en-US" altLang="zh-TW" dirty="0"/>
              <a:t>Quiet 1</a:t>
            </a:r>
            <a:r>
              <a:rPr lang="zh-TW" altLang="en-US" dirty="0"/>
              <a:t>、</a:t>
            </a:r>
            <a:r>
              <a:rPr lang="en-US" altLang="zh-TW" dirty="0"/>
              <a:t>Quiet 2 </a:t>
            </a:r>
            <a:r>
              <a:rPr lang="zh-TW" altLang="en-US" dirty="0"/>
              <a:t>和 </a:t>
            </a:r>
            <a:r>
              <a:rPr lang="en-US" altLang="zh-TW" dirty="0"/>
              <a:t>Busy 1 </a:t>
            </a:r>
            <a:r>
              <a:rPr lang="zh-TW" altLang="en-US" dirty="0"/>
              <a:t>站點的接近速度平均變化降低了 </a:t>
            </a:r>
            <a:r>
              <a:rPr lang="en-US" altLang="zh-TW" dirty="0"/>
              <a:t>0.3-0.7 </a:t>
            </a:r>
            <a:r>
              <a:rPr lang="zh-TW" altLang="en-US" dirty="0"/>
              <a:t>公里</a:t>
            </a:r>
            <a:r>
              <a:rPr lang="en-US" altLang="zh-TW" dirty="0"/>
              <a:t>/</a:t>
            </a:r>
            <a:r>
              <a:rPr lang="zh-TW" altLang="en-US" dirty="0"/>
              <a:t>小時。</a:t>
            </a:r>
            <a:endParaRPr lang="en-US" altLang="zh-TW" dirty="0"/>
          </a:p>
          <a:p>
            <a:endParaRPr lang="en-US" altLang="zh-TW" dirty="0"/>
          </a:p>
          <a:p>
            <a:r>
              <a:rPr lang="zh-TW" altLang="en-US" dirty="0"/>
              <a:t>單向方差分析</a:t>
            </a:r>
            <a:r>
              <a:rPr lang="en-US" altLang="zh-TW" dirty="0"/>
              <a:t>:</a:t>
            </a:r>
            <a:r>
              <a:rPr lang="zh-TW" altLang="en-US" dirty="0"/>
              <a:t>比較多個樣本，檢驗平均數之間的差異</a:t>
            </a:r>
            <a:endParaRPr lang="en-US" altLang="zh-TW" dirty="0"/>
          </a:p>
          <a:p>
            <a:r>
              <a:rPr lang="zh-TW" altLang="en-US" dirty="0"/>
              <a:t>事後 </a:t>
            </a:r>
            <a:r>
              <a:rPr lang="en-US" altLang="zh-TW" dirty="0"/>
              <a:t>Dunnett C</a:t>
            </a:r>
            <a:r>
              <a:rPr lang="zh-TW" altLang="en-US" dirty="0"/>
              <a:t>檢驗計算後，</a:t>
            </a:r>
            <a:endParaRPr lang="en-US" altLang="zh-TW" dirty="0"/>
          </a:p>
          <a:p>
            <a:endParaRPr lang="en-US" altLang="zh-TW" dirty="0"/>
          </a:p>
          <a:p>
            <a:endParaRPr lang="en-US" altLang="zh-TW" dirty="0"/>
          </a:p>
        </p:txBody>
      </p:sp>
      <p:sp>
        <p:nvSpPr>
          <p:cNvPr id="4" name="投影片編號版面配置區 3"/>
          <p:cNvSpPr>
            <a:spLocks noGrp="1"/>
          </p:cNvSpPr>
          <p:nvPr>
            <p:ph type="sldNum" sz="quarter" idx="5"/>
          </p:nvPr>
        </p:nvSpPr>
        <p:spPr/>
        <p:txBody>
          <a:bodyPr/>
          <a:lstStyle/>
          <a:p>
            <a:fld id="{C9D5A3A4-E3DB-4980-9BB2-3D6E3EAF10B1}" type="slidenum">
              <a:rPr lang="zh-TW" altLang="en-US" smtClean="0"/>
              <a:t>14</a:t>
            </a:fld>
            <a:endParaRPr lang="zh-TW" altLang="en-US"/>
          </a:p>
        </p:txBody>
      </p:sp>
    </p:spTree>
    <p:extLst>
      <p:ext uri="{BB962C8B-B14F-4D97-AF65-F5344CB8AC3E}">
        <p14:creationId xmlns:p14="http://schemas.microsoft.com/office/powerpoint/2010/main" val="428764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交通安全的措施</a:t>
            </a:r>
            <a:r>
              <a:rPr lang="en-US" altLang="zh-TW" dirty="0"/>
              <a:t>:</a:t>
            </a:r>
            <a:r>
              <a:rPr lang="zh-TW" altLang="en-US" dirty="0"/>
              <a:t>路寬 或是道路規則</a:t>
            </a:r>
            <a:r>
              <a:rPr lang="en-US" altLang="zh-TW" dirty="0"/>
              <a:t>(</a:t>
            </a:r>
            <a:r>
              <a:rPr lang="zh-TW" altLang="en-US" dirty="0"/>
              <a:t>幹道優先 執行優先</a:t>
            </a:r>
            <a:r>
              <a:rPr lang="en-US" altLang="zh-TW" dirty="0"/>
              <a:t>)</a:t>
            </a:r>
            <a:r>
              <a:rPr lang="zh-TW" altLang="en-US" dirty="0"/>
              <a:t> </a:t>
            </a:r>
          </a:p>
        </p:txBody>
      </p:sp>
      <p:sp>
        <p:nvSpPr>
          <p:cNvPr id="4" name="投影片編號版面配置區 3"/>
          <p:cNvSpPr>
            <a:spLocks noGrp="1"/>
          </p:cNvSpPr>
          <p:nvPr>
            <p:ph type="sldNum" sz="quarter" idx="5"/>
          </p:nvPr>
        </p:nvSpPr>
        <p:spPr/>
        <p:txBody>
          <a:bodyPr/>
          <a:lstStyle/>
          <a:p>
            <a:fld id="{0CBD2C0C-3391-45F0-89BB-1345A72DD6AF}" type="slidenum">
              <a:rPr lang="zh-TW" altLang="en-US" smtClean="0"/>
              <a:t>2</a:t>
            </a:fld>
            <a:endParaRPr lang="zh-TW" altLang="en-US"/>
          </a:p>
        </p:txBody>
      </p:sp>
    </p:spTree>
    <p:extLst>
      <p:ext uri="{BB962C8B-B14F-4D97-AF65-F5344CB8AC3E}">
        <p14:creationId xmlns:p14="http://schemas.microsoft.com/office/powerpoint/2010/main" val="2759883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2.1</a:t>
            </a:r>
            <a:r>
              <a:rPr lang="zh-TW" altLang="en-US" dirty="0"/>
              <a:t> 沒有標示</a:t>
            </a:r>
            <a:endParaRPr lang="en-US" altLang="zh-TW" dirty="0"/>
          </a:p>
          <a:p>
            <a:r>
              <a:rPr lang="en-US" altLang="zh-TW" dirty="0"/>
              <a:t>2.3</a:t>
            </a:r>
            <a:r>
              <a:rPr lang="zh-TW" altLang="en-US" dirty="0"/>
              <a:t>有提示</a:t>
            </a:r>
          </a:p>
        </p:txBody>
      </p:sp>
      <p:sp>
        <p:nvSpPr>
          <p:cNvPr id="4" name="投影片編號版面配置區 3"/>
          <p:cNvSpPr>
            <a:spLocks noGrp="1"/>
          </p:cNvSpPr>
          <p:nvPr>
            <p:ph type="sldNum" sz="quarter" idx="5"/>
          </p:nvPr>
        </p:nvSpPr>
        <p:spPr/>
        <p:txBody>
          <a:bodyPr/>
          <a:lstStyle/>
          <a:p>
            <a:fld id="{0CBD2C0C-3391-45F0-89BB-1345A72DD6AF}" type="slidenum">
              <a:rPr lang="zh-TW" altLang="en-US" smtClean="0"/>
              <a:t>3</a:t>
            </a:fld>
            <a:endParaRPr lang="zh-TW" altLang="en-US"/>
          </a:p>
        </p:txBody>
      </p:sp>
    </p:spTree>
    <p:extLst>
      <p:ext uri="{BB962C8B-B14F-4D97-AF65-F5344CB8AC3E}">
        <p14:creationId xmlns:p14="http://schemas.microsoft.com/office/powerpoint/2010/main" val="244111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1.</a:t>
            </a:r>
            <a:r>
              <a:rPr lang="zh-TW" altLang="en-US" dirty="0"/>
              <a:t>效果可能很短</a:t>
            </a:r>
            <a:r>
              <a:rPr lang="en-US" altLang="zh-TW" dirty="0"/>
              <a:t>(</a:t>
            </a:r>
            <a:r>
              <a:rPr lang="zh-TW" altLang="en-US" dirty="0"/>
              <a:t>標誌放久了，效果會降低</a:t>
            </a:r>
            <a:r>
              <a:rPr lang="en-US" altLang="zh-TW" dirty="0"/>
              <a:t>)</a:t>
            </a:r>
          </a:p>
          <a:p>
            <a:r>
              <a:rPr lang="zh-TW" altLang="en-US" dirty="0"/>
              <a:t>對某些人來說，速限不一定重要，</a:t>
            </a:r>
            <a:r>
              <a:rPr lang="en-US" altLang="zh-TW" dirty="0"/>
              <a:t>”</a:t>
            </a:r>
            <a:r>
              <a:rPr lang="zh-TW" altLang="en-US" dirty="0"/>
              <a:t>前方有測速照相比較重要</a:t>
            </a:r>
            <a:r>
              <a:rPr lang="en-US" altLang="zh-TW" dirty="0"/>
              <a:t>”</a:t>
            </a:r>
            <a:endParaRPr lang="zh-TW" altLang="en-US" dirty="0"/>
          </a:p>
        </p:txBody>
      </p:sp>
      <p:sp>
        <p:nvSpPr>
          <p:cNvPr id="4" name="投影片編號版面配置區 3"/>
          <p:cNvSpPr>
            <a:spLocks noGrp="1"/>
          </p:cNvSpPr>
          <p:nvPr>
            <p:ph type="sldNum" sz="quarter" idx="5"/>
          </p:nvPr>
        </p:nvSpPr>
        <p:spPr/>
        <p:txBody>
          <a:bodyPr/>
          <a:lstStyle/>
          <a:p>
            <a:fld id="{0CBD2C0C-3391-45F0-89BB-1345A72DD6AF}" type="slidenum">
              <a:rPr lang="zh-TW" altLang="en-US" smtClean="0"/>
              <a:t>4</a:t>
            </a:fld>
            <a:endParaRPr lang="zh-TW" altLang="en-US"/>
          </a:p>
        </p:txBody>
      </p:sp>
    </p:spTree>
    <p:extLst>
      <p:ext uri="{BB962C8B-B14F-4D97-AF65-F5344CB8AC3E}">
        <p14:creationId xmlns:p14="http://schemas.microsoft.com/office/powerpoint/2010/main" val="3755734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3.</a:t>
            </a:r>
            <a:r>
              <a:rPr lang="zh-TW" altLang="en-US" dirty="0"/>
              <a:t> （</a:t>
            </a:r>
            <a:r>
              <a:rPr lang="en-US" altLang="zh-TW" dirty="0"/>
              <a:t>1 </a:t>
            </a:r>
            <a:r>
              <a:rPr lang="zh-TW" altLang="en-US" dirty="0"/>
              <a:t>週；</a:t>
            </a:r>
            <a:r>
              <a:rPr lang="en-US" altLang="zh-TW" dirty="0"/>
              <a:t>1 </a:t>
            </a:r>
            <a:r>
              <a:rPr lang="zh-TW" altLang="en-US" dirty="0"/>
              <a:t>個月；</a:t>
            </a:r>
            <a:r>
              <a:rPr lang="en-US" altLang="zh-TW" dirty="0"/>
              <a:t>3 </a:t>
            </a:r>
            <a:r>
              <a:rPr lang="zh-TW" altLang="en-US" dirty="0"/>
              <a:t>個月；</a:t>
            </a:r>
            <a:r>
              <a:rPr lang="en-US" altLang="zh-TW" dirty="0"/>
              <a:t>5 </a:t>
            </a:r>
            <a:r>
              <a:rPr lang="zh-TW" altLang="en-US" dirty="0"/>
              <a:t>個月）</a:t>
            </a:r>
          </a:p>
        </p:txBody>
      </p:sp>
      <p:sp>
        <p:nvSpPr>
          <p:cNvPr id="4" name="投影片編號版面配置區 3"/>
          <p:cNvSpPr>
            <a:spLocks noGrp="1"/>
          </p:cNvSpPr>
          <p:nvPr>
            <p:ph type="sldNum" sz="quarter" idx="5"/>
          </p:nvPr>
        </p:nvSpPr>
        <p:spPr/>
        <p:txBody>
          <a:bodyPr/>
          <a:lstStyle/>
          <a:p>
            <a:fld id="{0CBD2C0C-3391-45F0-89BB-1345A72DD6AF}" type="slidenum">
              <a:rPr lang="zh-TW" altLang="en-US" smtClean="0"/>
              <a:t>5</a:t>
            </a:fld>
            <a:endParaRPr lang="zh-TW" altLang="en-US"/>
          </a:p>
        </p:txBody>
      </p:sp>
    </p:spTree>
    <p:extLst>
      <p:ext uri="{BB962C8B-B14F-4D97-AF65-F5344CB8AC3E}">
        <p14:creationId xmlns:p14="http://schemas.microsoft.com/office/powerpoint/2010/main" val="2439233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E=</a:t>
            </a:r>
            <a:r>
              <a:rPr lang="zh-TW" altLang="en-US" dirty="0"/>
              <a:t>之前場地測得數據</a:t>
            </a:r>
            <a:endParaRPr lang="en-US" altLang="zh-TW" dirty="0"/>
          </a:p>
          <a:p>
            <a:r>
              <a:rPr lang="en-US" altLang="zh-TW" dirty="0"/>
              <a:t>C=</a:t>
            </a:r>
            <a:r>
              <a:rPr lang="zh-TW" altLang="en-US" dirty="0"/>
              <a:t>設置後測得數據</a:t>
            </a:r>
            <a:endParaRPr lang="en-US" altLang="zh-TW" dirty="0"/>
          </a:p>
          <a:p>
            <a:endParaRPr lang="en-US" altLang="zh-TW" dirty="0"/>
          </a:p>
          <a:p>
            <a:r>
              <a:rPr lang="zh-TW" altLang="en-US" dirty="0"/>
              <a:t>以消除流量的季節性變化。</a:t>
            </a:r>
            <a:endParaRPr lang="en-US" altLang="zh-TW" dirty="0"/>
          </a:p>
          <a:p>
            <a:r>
              <a:rPr lang="en-US" altLang="zh-TW" dirty="0"/>
              <a:t>M</a:t>
            </a:r>
            <a:r>
              <a:rPr lang="zh-TW" altLang="en-US" dirty="0"/>
              <a:t>就是長得像</a:t>
            </a:r>
            <a:r>
              <a:rPr lang="en-US" altLang="zh-TW" dirty="0"/>
              <a:t>u</a:t>
            </a:r>
            <a:r>
              <a:rPr lang="zh-TW" altLang="en-US" dirty="0"/>
              <a:t>的那個</a:t>
            </a:r>
          </a:p>
        </p:txBody>
      </p:sp>
      <p:sp>
        <p:nvSpPr>
          <p:cNvPr id="4" name="投影片編號版面配置區 3"/>
          <p:cNvSpPr>
            <a:spLocks noGrp="1"/>
          </p:cNvSpPr>
          <p:nvPr>
            <p:ph type="sldNum" sz="quarter" idx="5"/>
          </p:nvPr>
        </p:nvSpPr>
        <p:spPr/>
        <p:txBody>
          <a:bodyPr/>
          <a:lstStyle/>
          <a:p>
            <a:fld id="{0CBD2C0C-3391-45F0-89BB-1345A72DD6AF}" type="slidenum">
              <a:rPr lang="zh-TW" altLang="en-US" smtClean="0"/>
              <a:t>6</a:t>
            </a:fld>
            <a:endParaRPr lang="zh-TW" altLang="en-US"/>
          </a:p>
        </p:txBody>
      </p:sp>
    </p:spTree>
    <p:extLst>
      <p:ext uri="{BB962C8B-B14F-4D97-AF65-F5344CB8AC3E}">
        <p14:creationId xmlns:p14="http://schemas.microsoft.com/office/powerpoint/2010/main" val="2776858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數據包括在自由流量中行駛的車輛的匹配樣本，即車頭時距為 </a:t>
            </a:r>
            <a:r>
              <a:rPr lang="en-US" altLang="zh-TW" dirty="0"/>
              <a:t>6 </a:t>
            </a:r>
            <a:r>
              <a:rPr lang="zh-TW" altLang="en-US" dirty="0"/>
              <a:t>秒或更多</a:t>
            </a:r>
          </a:p>
        </p:txBody>
      </p:sp>
      <p:sp>
        <p:nvSpPr>
          <p:cNvPr id="4" name="投影片編號版面配置區 3"/>
          <p:cNvSpPr>
            <a:spLocks noGrp="1"/>
          </p:cNvSpPr>
          <p:nvPr>
            <p:ph type="sldNum" sz="quarter" idx="5"/>
          </p:nvPr>
        </p:nvSpPr>
        <p:spPr/>
        <p:txBody>
          <a:bodyPr/>
          <a:lstStyle/>
          <a:p>
            <a:fld id="{C9D5A3A4-E3DB-4980-9BB2-3D6E3EAF10B1}" type="slidenum">
              <a:rPr lang="zh-TW" altLang="en-US" smtClean="0"/>
              <a:t>7</a:t>
            </a:fld>
            <a:endParaRPr lang="zh-TW" altLang="en-US"/>
          </a:p>
        </p:txBody>
      </p:sp>
    </p:spTree>
    <p:extLst>
      <p:ext uri="{BB962C8B-B14F-4D97-AF65-F5344CB8AC3E}">
        <p14:creationId xmlns:p14="http://schemas.microsoft.com/office/powerpoint/2010/main" val="156209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a:t>
            </a:r>
            <a:r>
              <a:rPr lang="zh-TW" altLang="en-US" dirty="0"/>
              <a:t>母體</a:t>
            </a:r>
            <a:r>
              <a:rPr lang="en-US" altLang="zh-TW" dirty="0"/>
              <a:t>)</a:t>
            </a:r>
          </a:p>
          <a:p>
            <a:endParaRPr lang="zh-TW" altLang="en-US" dirty="0"/>
          </a:p>
        </p:txBody>
      </p:sp>
      <p:sp>
        <p:nvSpPr>
          <p:cNvPr id="4" name="投影片編號版面配置區 3"/>
          <p:cNvSpPr>
            <a:spLocks noGrp="1"/>
          </p:cNvSpPr>
          <p:nvPr>
            <p:ph type="sldNum" sz="quarter" idx="5"/>
          </p:nvPr>
        </p:nvSpPr>
        <p:spPr/>
        <p:txBody>
          <a:bodyPr/>
          <a:lstStyle/>
          <a:p>
            <a:fld id="{0CBD2C0C-3391-45F0-89BB-1345A72DD6AF}" type="slidenum">
              <a:rPr lang="zh-TW" altLang="en-US" smtClean="0"/>
              <a:t>8</a:t>
            </a:fld>
            <a:endParaRPr lang="zh-TW" altLang="en-US"/>
          </a:p>
        </p:txBody>
      </p:sp>
    </p:spTree>
    <p:extLst>
      <p:ext uri="{BB962C8B-B14F-4D97-AF65-F5344CB8AC3E}">
        <p14:creationId xmlns:p14="http://schemas.microsoft.com/office/powerpoint/2010/main" val="2323514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0CBD2C0C-3391-45F0-89BB-1345A72DD6AF}" type="slidenum">
              <a:rPr lang="zh-TW" altLang="en-US" smtClean="0"/>
              <a:t>9</a:t>
            </a:fld>
            <a:endParaRPr lang="zh-TW" altLang="en-US"/>
          </a:p>
        </p:txBody>
      </p:sp>
    </p:spTree>
    <p:extLst>
      <p:ext uri="{BB962C8B-B14F-4D97-AF65-F5344CB8AC3E}">
        <p14:creationId xmlns:p14="http://schemas.microsoft.com/office/powerpoint/2010/main" val="223886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936CCAE-E4C8-4360-ABE5-EA754FD07F92}" type="datetimeFigureOut">
              <a:rPr lang="zh-TW" altLang="en-US" smtClean="0"/>
              <a:t>2021/11/4</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844C0A1-D641-4D9B-AC99-F48F8AFF2ACA}" type="slidenum">
              <a:rPr lang="zh-TW" altLang="en-US" smtClean="0"/>
              <a:t>‹#›</a:t>
            </a:fld>
            <a:endParaRPr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196783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936CCAE-E4C8-4360-ABE5-EA754FD07F92}" type="datetimeFigureOut">
              <a:rPr lang="zh-TW" altLang="en-US" smtClean="0"/>
              <a:t>2021/11/4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844C0A1-D641-4D9B-AC99-F48F8AFF2ACA}" type="slidenum">
              <a:rPr lang="zh-TW" altLang="en-US" smtClean="0"/>
              <a:t>‹#›</a:t>
            </a:fld>
            <a:endParaRPr lang="zh-TW" altLang="en-US"/>
          </a:p>
        </p:txBody>
      </p:sp>
    </p:spTree>
    <p:extLst>
      <p:ext uri="{BB962C8B-B14F-4D97-AF65-F5344CB8AC3E}">
        <p14:creationId xmlns:p14="http://schemas.microsoft.com/office/powerpoint/2010/main" val="7601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936CCAE-E4C8-4360-ABE5-EA754FD07F92}" type="datetimeFigureOut">
              <a:rPr lang="zh-TW" altLang="en-US" smtClean="0"/>
              <a:t>2021/11/4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844C0A1-D641-4D9B-AC99-F48F8AFF2ACA}" type="slidenum">
              <a:rPr lang="zh-TW" altLang="en-US" smtClean="0"/>
              <a:t>‹#›</a:t>
            </a:fld>
            <a:endParaRPr lang="zh-TW" altLang="en-US"/>
          </a:p>
        </p:txBody>
      </p:sp>
    </p:spTree>
    <p:extLst>
      <p:ext uri="{BB962C8B-B14F-4D97-AF65-F5344CB8AC3E}">
        <p14:creationId xmlns:p14="http://schemas.microsoft.com/office/powerpoint/2010/main" val="744406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936CCAE-E4C8-4360-ABE5-EA754FD07F92}" type="datetimeFigureOut">
              <a:rPr lang="zh-TW" altLang="en-US" smtClean="0"/>
              <a:t>2021/11/4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844C0A1-D641-4D9B-AC99-F48F8AFF2ACA}" type="slidenum">
              <a:rPr lang="zh-TW" altLang="en-US" smtClean="0"/>
              <a:t>‹#›</a:t>
            </a:fld>
            <a:endParaRPr lang="zh-TW" altLang="en-US"/>
          </a:p>
        </p:txBody>
      </p:sp>
    </p:spTree>
    <p:extLst>
      <p:ext uri="{BB962C8B-B14F-4D97-AF65-F5344CB8AC3E}">
        <p14:creationId xmlns:p14="http://schemas.microsoft.com/office/powerpoint/2010/main" val="188233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936CCAE-E4C8-4360-ABE5-EA754FD07F92}" type="datetimeFigureOut">
              <a:rPr lang="zh-TW" altLang="en-US" smtClean="0"/>
              <a:t>2021/11/4</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844C0A1-D641-4D9B-AC99-F48F8AFF2ACA}" type="slidenum">
              <a:rPr lang="zh-TW" altLang="en-US" smtClean="0"/>
              <a:t>‹#›</a:t>
            </a:fld>
            <a:endParaRPr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624207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D936CCAE-E4C8-4360-ABE5-EA754FD07F92}" type="datetimeFigureOut">
              <a:rPr lang="zh-TW" altLang="en-US" smtClean="0"/>
              <a:t>2021/11/4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844C0A1-D641-4D9B-AC99-F48F8AFF2ACA}" type="slidenum">
              <a:rPr lang="zh-TW" altLang="en-US" smtClean="0"/>
              <a:t>‹#›</a:t>
            </a:fld>
            <a:endParaRPr lang="zh-TW" altLang="en-US"/>
          </a:p>
        </p:txBody>
      </p:sp>
    </p:spTree>
    <p:extLst>
      <p:ext uri="{BB962C8B-B14F-4D97-AF65-F5344CB8AC3E}">
        <p14:creationId xmlns:p14="http://schemas.microsoft.com/office/powerpoint/2010/main" val="293736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D936CCAE-E4C8-4360-ABE5-EA754FD07F92}" type="datetimeFigureOut">
              <a:rPr lang="zh-TW" altLang="en-US" smtClean="0"/>
              <a:t>2021/11/4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D844C0A1-D641-4D9B-AC99-F48F8AFF2ACA}" type="slidenum">
              <a:rPr lang="zh-TW" altLang="en-US" smtClean="0"/>
              <a:t>‹#›</a:t>
            </a:fld>
            <a:endParaRPr lang="zh-TW" altLang="en-US"/>
          </a:p>
        </p:txBody>
      </p:sp>
    </p:spTree>
    <p:extLst>
      <p:ext uri="{BB962C8B-B14F-4D97-AF65-F5344CB8AC3E}">
        <p14:creationId xmlns:p14="http://schemas.microsoft.com/office/powerpoint/2010/main" val="37589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D936CCAE-E4C8-4360-ABE5-EA754FD07F92}" type="datetimeFigureOut">
              <a:rPr lang="zh-TW" altLang="en-US" smtClean="0"/>
              <a:t>2021/11/4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D844C0A1-D641-4D9B-AC99-F48F8AFF2ACA}" type="slidenum">
              <a:rPr lang="zh-TW" altLang="en-US" smtClean="0"/>
              <a:t>‹#›</a:t>
            </a:fld>
            <a:endParaRPr lang="zh-TW" altLang="en-US"/>
          </a:p>
        </p:txBody>
      </p:sp>
    </p:spTree>
    <p:extLst>
      <p:ext uri="{BB962C8B-B14F-4D97-AF65-F5344CB8AC3E}">
        <p14:creationId xmlns:p14="http://schemas.microsoft.com/office/powerpoint/2010/main" val="27480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6CCAE-E4C8-4360-ABE5-EA754FD07F92}" type="datetimeFigureOut">
              <a:rPr lang="zh-TW" altLang="en-US" smtClean="0"/>
              <a:t>2021/11/4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D844C0A1-D641-4D9B-AC99-F48F8AFF2ACA}" type="slidenum">
              <a:rPr lang="zh-TW" altLang="en-US" smtClean="0"/>
              <a:t>‹#›</a:t>
            </a:fld>
            <a:endParaRPr lang="zh-TW" altLang="en-US"/>
          </a:p>
        </p:txBody>
      </p:sp>
    </p:spTree>
    <p:extLst>
      <p:ext uri="{BB962C8B-B14F-4D97-AF65-F5344CB8AC3E}">
        <p14:creationId xmlns:p14="http://schemas.microsoft.com/office/powerpoint/2010/main" val="222181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36CCAE-E4C8-4360-ABE5-EA754FD07F92}" type="datetimeFigureOut">
              <a:rPr lang="zh-TW" altLang="en-US" smtClean="0"/>
              <a:t>2021/11/4</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844C0A1-D641-4D9B-AC99-F48F8AFF2ACA}"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039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36CCAE-E4C8-4360-ABE5-EA754FD07F92}" type="datetimeFigureOut">
              <a:rPr lang="zh-TW" altLang="en-US" smtClean="0"/>
              <a:t>2021/11/4</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844C0A1-D641-4D9B-AC99-F48F8AFF2ACA}"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752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936CCAE-E4C8-4360-ABE5-EA754FD07F92}" type="datetimeFigureOut">
              <a:rPr lang="zh-TW" altLang="en-US" smtClean="0"/>
              <a:t>2021/11/4</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844C0A1-D641-4D9B-AC99-F48F8AFF2ACA}" type="slidenum">
              <a:rPr lang="zh-TW" altLang="en-US" smtClean="0"/>
              <a:t>‹#›</a:t>
            </a:fld>
            <a:endParaRPr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8803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39043F-B1EC-4478-95D3-9AE592260841}"/>
              </a:ext>
            </a:extLst>
          </p:cNvPr>
          <p:cNvSpPr>
            <a:spLocks noGrp="1"/>
          </p:cNvSpPr>
          <p:nvPr>
            <p:ph type="ctrTitle"/>
          </p:nvPr>
        </p:nvSpPr>
        <p:spPr>
          <a:xfrm>
            <a:off x="1163051" y="334107"/>
            <a:ext cx="9865896" cy="3342207"/>
          </a:xfrm>
        </p:spPr>
        <p:txBody>
          <a:bodyPr/>
          <a:lstStyle/>
          <a:p>
            <a:r>
              <a:rPr lang="zh-TW" altLang="en-US" sz="5400" dirty="0"/>
              <a:t>限速標誌對</a:t>
            </a:r>
            <a:r>
              <a:rPr lang="en-US" altLang="zh-TW" sz="5400" u="sng" dirty="0"/>
              <a:t>collector streets</a:t>
            </a:r>
            <a:r>
              <a:rPr lang="zh-TW" altLang="en-US" sz="5400" dirty="0"/>
              <a:t>的人行道行車速度的影響</a:t>
            </a:r>
          </a:p>
        </p:txBody>
      </p:sp>
      <p:sp>
        <p:nvSpPr>
          <p:cNvPr id="3" name="副標題 2">
            <a:extLst>
              <a:ext uri="{FF2B5EF4-FFF2-40B4-BE49-F238E27FC236}">
                <a16:creationId xmlns:a16="http://schemas.microsoft.com/office/drawing/2014/main" id="{5E64C29A-6AFC-4563-A40B-DFC30179784E}"/>
              </a:ext>
            </a:extLst>
          </p:cNvPr>
          <p:cNvSpPr>
            <a:spLocks noGrp="1"/>
          </p:cNvSpPr>
          <p:nvPr>
            <p:ph type="subTitle" idx="1"/>
          </p:nvPr>
        </p:nvSpPr>
        <p:spPr>
          <a:xfrm>
            <a:off x="1301263" y="3816993"/>
            <a:ext cx="9727684" cy="1968346"/>
          </a:xfrm>
        </p:spPr>
        <p:txBody>
          <a:bodyPr>
            <a:normAutofit fontScale="92500" lnSpcReduction="10000"/>
          </a:bodyPr>
          <a:lstStyle/>
          <a:p>
            <a:r>
              <a:rPr lang="en-US" altLang="zh-TW" sz="2000" dirty="0"/>
              <a:t>Effects of speed display signs on driving speed at pedestrian crossings on collector streets</a:t>
            </a:r>
          </a:p>
          <a:p>
            <a:pPr algn="l"/>
            <a:r>
              <a:rPr lang="zh-TW" altLang="en-US" sz="2000" dirty="0"/>
              <a:t>報告者</a:t>
            </a:r>
            <a:r>
              <a:rPr lang="en-US" altLang="zh-TW" sz="2000" dirty="0"/>
              <a:t>:</a:t>
            </a:r>
            <a:r>
              <a:rPr lang="zh-TW" altLang="en-US" sz="2000" dirty="0"/>
              <a:t>陳善治</a:t>
            </a:r>
            <a:endParaRPr lang="en-US" altLang="zh-TW" sz="2000" dirty="0"/>
          </a:p>
          <a:p>
            <a:pPr algn="l"/>
            <a:r>
              <a:rPr lang="zh-TW" altLang="en-US" sz="2000" dirty="0"/>
              <a:t>指導教授</a:t>
            </a:r>
            <a:r>
              <a:rPr lang="en-US" altLang="zh-TW" sz="2000" dirty="0"/>
              <a:t>:</a:t>
            </a:r>
            <a:r>
              <a:rPr lang="zh-TW" altLang="en-US" sz="2000" dirty="0"/>
              <a:t>柳永青</a:t>
            </a:r>
            <a:endParaRPr lang="en-US" altLang="zh-TW" sz="2000" dirty="0"/>
          </a:p>
          <a:p>
            <a:pPr algn="l"/>
            <a:r>
              <a:rPr lang="zh-TW" altLang="en-US" sz="2000" dirty="0"/>
              <a:t>作者</a:t>
            </a:r>
            <a:r>
              <a:rPr lang="en-US" altLang="zh-TW" sz="2000" dirty="0"/>
              <a:t>:</a:t>
            </a:r>
            <a:r>
              <a:rPr lang="it-IT" altLang="zh-TW" sz="2000" dirty="0"/>
              <a:t>Fanny Malin , Juha Luoma </a:t>
            </a:r>
          </a:p>
          <a:p>
            <a:pPr algn="l"/>
            <a:r>
              <a:rPr lang="zh-TW" altLang="en-US" sz="2000" dirty="0"/>
              <a:t>來源</a:t>
            </a:r>
            <a:r>
              <a:rPr lang="en-US" altLang="zh-TW" sz="2000" dirty="0"/>
              <a:t>:Transportation Research Part F</a:t>
            </a:r>
          </a:p>
          <a:p>
            <a:pPr algn="l"/>
            <a:r>
              <a:rPr lang="zh-TW" altLang="en-US" sz="2000" dirty="0"/>
              <a:t>關鍵字</a:t>
            </a:r>
            <a:r>
              <a:rPr lang="en-US" altLang="zh-TW" sz="2000" dirty="0"/>
              <a:t>:</a:t>
            </a:r>
            <a:r>
              <a:rPr lang="zh-TW" altLang="en-US" sz="2000" dirty="0"/>
              <a:t>交通安全、司機行為、速度指示裝置、實地考察</a:t>
            </a:r>
            <a:endParaRPr lang="it-IT" altLang="zh-TW" sz="2000" dirty="0"/>
          </a:p>
          <a:p>
            <a:pPr algn="l"/>
            <a:endParaRPr lang="zh-TW" altLang="en-US" sz="2000" dirty="0"/>
          </a:p>
        </p:txBody>
      </p:sp>
    </p:spTree>
    <p:extLst>
      <p:ext uri="{BB962C8B-B14F-4D97-AF65-F5344CB8AC3E}">
        <p14:creationId xmlns:p14="http://schemas.microsoft.com/office/powerpoint/2010/main" val="1449929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65D17A-48F4-46FB-8A0D-7FB91BBFBC55}"/>
              </a:ext>
            </a:extLst>
          </p:cNvPr>
          <p:cNvSpPr>
            <a:spLocks noGrp="1"/>
          </p:cNvSpPr>
          <p:nvPr>
            <p:ph type="title"/>
          </p:nvPr>
        </p:nvSpPr>
        <p:spPr/>
        <p:txBody>
          <a:bodyPr/>
          <a:lstStyle/>
          <a:p>
            <a:r>
              <a:rPr lang="en-US" altLang="zh-TW" dirty="0"/>
              <a:t>4-3</a:t>
            </a:r>
            <a:r>
              <a:rPr lang="zh-TW" altLang="en-US" dirty="0"/>
              <a:t> 實驗設計</a:t>
            </a:r>
          </a:p>
        </p:txBody>
      </p:sp>
      <p:sp>
        <p:nvSpPr>
          <p:cNvPr id="4" name="內容版面配置區 2">
            <a:extLst>
              <a:ext uri="{FF2B5EF4-FFF2-40B4-BE49-F238E27FC236}">
                <a16:creationId xmlns:a16="http://schemas.microsoft.com/office/drawing/2014/main" id="{5EDFC591-15CB-4873-8CFB-57A964D27856}"/>
              </a:ext>
            </a:extLst>
          </p:cNvPr>
          <p:cNvSpPr>
            <a:spLocks noGrp="1"/>
          </p:cNvSpPr>
          <p:nvPr>
            <p:ph idx="1"/>
          </p:nvPr>
        </p:nvSpPr>
        <p:spPr>
          <a:xfrm>
            <a:off x="1371600" y="2171700"/>
            <a:ext cx="7022432" cy="4351338"/>
          </a:xfrm>
        </p:spPr>
        <p:txBody>
          <a:bodyPr>
            <a:normAutofit/>
          </a:bodyPr>
          <a:lstStyle/>
          <a:p>
            <a:r>
              <a:rPr lang="zh-TW" altLang="en-US" dirty="0"/>
              <a:t>設計和設置</a:t>
            </a:r>
            <a:endParaRPr lang="en-US" altLang="zh-TW" dirty="0"/>
          </a:p>
          <a:p>
            <a:pPr lvl="1"/>
            <a:r>
              <a:rPr lang="zh-TW" altLang="en-US" dirty="0"/>
              <a:t>兩個研究城市分別位於</a:t>
            </a:r>
            <a:r>
              <a:rPr lang="en-US" altLang="zh-TW" dirty="0"/>
              <a:t>Lahti</a:t>
            </a:r>
            <a:r>
              <a:rPr lang="zh-TW" altLang="en-US" dirty="0"/>
              <a:t>（人口 </a:t>
            </a:r>
            <a:r>
              <a:rPr lang="en-US" altLang="zh-TW" dirty="0"/>
              <a:t>120,000</a:t>
            </a:r>
            <a:r>
              <a:rPr lang="zh-TW" altLang="en-US" dirty="0"/>
              <a:t>）和</a:t>
            </a:r>
            <a:r>
              <a:rPr lang="en-US" altLang="zh-TW" dirty="0"/>
              <a:t>Tampere</a:t>
            </a:r>
            <a:r>
              <a:rPr lang="zh-TW" altLang="en-US" dirty="0"/>
              <a:t>（人口 </a:t>
            </a:r>
            <a:r>
              <a:rPr lang="en-US" altLang="zh-TW" dirty="0"/>
              <a:t>240,000</a:t>
            </a:r>
            <a:r>
              <a:rPr lang="zh-TW" altLang="en-US" dirty="0"/>
              <a:t>）在芬蘭南部。個城市都有兩個位置。（繁忙 </a:t>
            </a:r>
            <a:r>
              <a:rPr lang="en-US" altLang="zh-TW" dirty="0"/>
              <a:t>1</a:t>
            </a:r>
            <a:r>
              <a:rPr lang="zh-TW" altLang="en-US" dirty="0"/>
              <a:t>、繁忙 </a:t>
            </a:r>
            <a:r>
              <a:rPr lang="en-US" altLang="zh-TW" dirty="0"/>
              <a:t>2</a:t>
            </a:r>
            <a:r>
              <a:rPr lang="zh-TW" altLang="en-US" dirty="0"/>
              <a:t>、安靜 </a:t>
            </a:r>
            <a:r>
              <a:rPr lang="en-US" altLang="zh-TW" dirty="0"/>
              <a:t>1 </a:t>
            </a:r>
            <a:r>
              <a:rPr lang="zh-TW" altLang="en-US" dirty="0"/>
              <a:t>和安靜 </a:t>
            </a:r>
            <a:r>
              <a:rPr lang="en-US" altLang="zh-TW" dirty="0"/>
              <a:t>2</a:t>
            </a:r>
            <a:r>
              <a:rPr lang="zh-TW" altLang="en-US" dirty="0"/>
              <a:t>）</a:t>
            </a:r>
            <a:endParaRPr lang="en-US" altLang="zh-TW" dirty="0"/>
          </a:p>
          <a:p>
            <a:pPr lvl="1"/>
            <a:r>
              <a:rPr lang="zh-TW" altLang="en-US" dirty="0"/>
              <a:t>所有站點都位於雙向直行路段（</a:t>
            </a:r>
            <a:r>
              <a:rPr lang="en-US" altLang="zh-TW" dirty="0"/>
              <a:t>5.5-8.5 m </a:t>
            </a:r>
            <a:r>
              <a:rPr lang="zh-TW" altLang="en-US" dirty="0"/>
              <a:t>寬），不會有轉彎，限速為 </a:t>
            </a:r>
            <a:r>
              <a:rPr lang="en-US" altLang="zh-TW" dirty="0"/>
              <a:t>40 km/h</a:t>
            </a:r>
            <a:r>
              <a:rPr lang="zh-TW" altLang="en-US" dirty="0"/>
              <a:t>。</a:t>
            </a:r>
            <a:endParaRPr lang="en-US" altLang="zh-TW" dirty="0"/>
          </a:p>
          <a:p>
            <a:pPr lvl="1"/>
            <a:r>
              <a:rPr lang="zh-TW" altLang="en-US" dirty="0"/>
              <a:t>行駛速度分六個階段進行測量：</a:t>
            </a:r>
            <a:endParaRPr lang="en-US" altLang="zh-TW" dirty="0"/>
          </a:p>
          <a:p>
            <a:pPr lvl="2"/>
            <a:r>
              <a:rPr lang="zh-TW" altLang="en-US" dirty="0"/>
              <a:t>安裝前 </a:t>
            </a:r>
            <a:r>
              <a:rPr lang="en-US" altLang="zh-TW" dirty="0"/>
              <a:t>1 </a:t>
            </a:r>
            <a:r>
              <a:rPr lang="zh-TW" altLang="en-US" dirty="0"/>
              <a:t>週、安裝後（</a:t>
            </a:r>
            <a:r>
              <a:rPr lang="en-US" altLang="zh-TW" dirty="0"/>
              <a:t>1 </a:t>
            </a:r>
            <a:r>
              <a:rPr lang="zh-TW" altLang="en-US" dirty="0"/>
              <a:t>週；</a:t>
            </a:r>
            <a:r>
              <a:rPr lang="en-US" altLang="zh-TW" dirty="0"/>
              <a:t>1 </a:t>
            </a:r>
            <a:r>
              <a:rPr lang="zh-TW" altLang="en-US" dirty="0"/>
              <a:t>個月；</a:t>
            </a:r>
            <a:r>
              <a:rPr lang="en-US" altLang="zh-TW" dirty="0"/>
              <a:t>3 </a:t>
            </a:r>
            <a:r>
              <a:rPr lang="zh-TW" altLang="en-US" dirty="0"/>
              <a:t>個月；</a:t>
            </a:r>
            <a:r>
              <a:rPr lang="en-US" altLang="zh-TW" dirty="0"/>
              <a:t>5 </a:t>
            </a:r>
            <a:r>
              <a:rPr lang="zh-TW" altLang="en-US" dirty="0"/>
              <a:t>個月）和拆卸後 </a:t>
            </a:r>
            <a:r>
              <a:rPr lang="en-US" altLang="zh-TW" dirty="0"/>
              <a:t>1 </a:t>
            </a:r>
            <a:r>
              <a:rPr lang="zh-TW" altLang="en-US" dirty="0"/>
              <a:t>週。</a:t>
            </a:r>
          </a:p>
        </p:txBody>
      </p:sp>
      <p:pic>
        <p:nvPicPr>
          <p:cNvPr id="5" name="圖片 4">
            <a:extLst>
              <a:ext uri="{FF2B5EF4-FFF2-40B4-BE49-F238E27FC236}">
                <a16:creationId xmlns:a16="http://schemas.microsoft.com/office/drawing/2014/main" id="{EEAAB199-025E-4F2D-899B-A513C57BA2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6872" y="2467555"/>
            <a:ext cx="3448531" cy="3067478"/>
          </a:xfrm>
          <a:prstGeom prst="rect">
            <a:avLst/>
          </a:prstGeom>
        </p:spPr>
      </p:pic>
    </p:spTree>
    <p:extLst>
      <p:ext uri="{BB962C8B-B14F-4D97-AF65-F5344CB8AC3E}">
        <p14:creationId xmlns:p14="http://schemas.microsoft.com/office/powerpoint/2010/main" val="3742474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33E7B6-466C-456C-BAAA-860CECB3D301}"/>
              </a:ext>
            </a:extLst>
          </p:cNvPr>
          <p:cNvSpPr>
            <a:spLocks noGrp="1"/>
          </p:cNvSpPr>
          <p:nvPr>
            <p:ph type="title"/>
          </p:nvPr>
        </p:nvSpPr>
        <p:spPr/>
        <p:txBody>
          <a:bodyPr/>
          <a:lstStyle/>
          <a:p>
            <a:r>
              <a:rPr lang="en-US" altLang="zh-TW" dirty="0"/>
              <a:t>5.</a:t>
            </a:r>
            <a:r>
              <a:rPr lang="zh-TW" altLang="en-US" dirty="0"/>
              <a:t>結果</a:t>
            </a:r>
          </a:p>
        </p:txBody>
      </p:sp>
      <p:sp>
        <p:nvSpPr>
          <p:cNvPr id="3" name="內容版面配置區 2">
            <a:extLst>
              <a:ext uri="{FF2B5EF4-FFF2-40B4-BE49-F238E27FC236}">
                <a16:creationId xmlns:a16="http://schemas.microsoft.com/office/drawing/2014/main" id="{FD192595-DDAF-4666-80FB-E6B69EFBE6CB}"/>
              </a:ext>
            </a:extLst>
          </p:cNvPr>
          <p:cNvSpPr>
            <a:spLocks noGrp="1"/>
          </p:cNvSpPr>
          <p:nvPr>
            <p:ph idx="1"/>
          </p:nvPr>
        </p:nvSpPr>
        <p:spPr/>
        <p:txBody>
          <a:bodyPr/>
          <a:lstStyle/>
          <a:p>
            <a:r>
              <a:rPr lang="zh-TW" altLang="en-US" dirty="0"/>
              <a:t>安裝前後的速度進行比較，通過變異數分析計算了所有階段的站點。忙 </a:t>
            </a:r>
            <a:r>
              <a:rPr lang="en-US" altLang="zh-TW" dirty="0"/>
              <a:t>1</a:t>
            </a:r>
            <a:r>
              <a:rPr lang="zh-TW" altLang="en-US" dirty="0"/>
              <a:t>、忙 </a:t>
            </a:r>
            <a:r>
              <a:rPr lang="en-US" altLang="zh-TW" dirty="0"/>
              <a:t>2</a:t>
            </a:r>
            <a:r>
              <a:rPr lang="zh-TW" altLang="en-US" dirty="0"/>
              <a:t>、安靜</a:t>
            </a:r>
            <a:r>
              <a:rPr lang="en-US" altLang="zh-TW" dirty="0"/>
              <a:t>1</a:t>
            </a:r>
            <a:r>
              <a:rPr lang="zh-TW" altLang="en-US" dirty="0"/>
              <a:t>、安靜</a:t>
            </a:r>
            <a:r>
              <a:rPr lang="en-US" altLang="zh-TW" dirty="0"/>
              <a:t>2</a:t>
            </a:r>
            <a:r>
              <a:rPr lang="zh-TW" altLang="en-US" dirty="0"/>
              <a:t>都是顯著。</a:t>
            </a:r>
          </a:p>
          <a:p>
            <a:r>
              <a:rPr lang="zh-TW" altLang="en-US" dirty="0"/>
              <a:t>事後 </a:t>
            </a:r>
            <a:r>
              <a:rPr lang="en-US" altLang="zh-TW" dirty="0"/>
              <a:t>Dunnett C</a:t>
            </a:r>
            <a:r>
              <a:rPr lang="zh-TW" altLang="en-US" dirty="0"/>
              <a:t>檢驗表明，除了</a:t>
            </a:r>
            <a:r>
              <a:rPr lang="zh-TW" altLang="en-US" u="sng" dirty="0">
                <a:solidFill>
                  <a:srgbClr val="FF0000"/>
                </a:solidFill>
              </a:rPr>
              <a:t>安裝 </a:t>
            </a:r>
            <a:r>
              <a:rPr lang="en-US" altLang="zh-TW" u="sng" dirty="0">
                <a:solidFill>
                  <a:srgbClr val="FF0000"/>
                </a:solidFill>
              </a:rPr>
              <a:t>3 </a:t>
            </a:r>
            <a:r>
              <a:rPr lang="zh-TW" altLang="en-US" u="sng" dirty="0">
                <a:solidFill>
                  <a:srgbClr val="FF0000"/>
                </a:solidFill>
              </a:rPr>
              <a:t>個月後</a:t>
            </a:r>
            <a:r>
              <a:rPr lang="zh-TW" altLang="en-US" dirty="0"/>
              <a:t>的時間，顯示標誌的所有影響都很顯著</a:t>
            </a:r>
          </a:p>
        </p:txBody>
      </p:sp>
      <p:grpSp>
        <p:nvGrpSpPr>
          <p:cNvPr id="8" name="群組 7">
            <a:extLst>
              <a:ext uri="{FF2B5EF4-FFF2-40B4-BE49-F238E27FC236}">
                <a16:creationId xmlns:a16="http://schemas.microsoft.com/office/drawing/2014/main" id="{BE86EDA7-2BCA-4CF7-AB61-D86C666338E1}"/>
              </a:ext>
            </a:extLst>
          </p:cNvPr>
          <p:cNvGrpSpPr/>
          <p:nvPr/>
        </p:nvGrpSpPr>
        <p:grpSpPr>
          <a:xfrm>
            <a:off x="1371600" y="4076700"/>
            <a:ext cx="10087890" cy="1747192"/>
            <a:chOff x="1133475" y="4918484"/>
            <a:chExt cx="10087890" cy="1747192"/>
          </a:xfrm>
        </p:grpSpPr>
        <p:pic>
          <p:nvPicPr>
            <p:cNvPr id="5" name="圖片 4">
              <a:extLst>
                <a:ext uri="{FF2B5EF4-FFF2-40B4-BE49-F238E27FC236}">
                  <a16:creationId xmlns:a16="http://schemas.microsoft.com/office/drawing/2014/main" id="{740725A2-A81E-4B91-A954-0EFD14B9AE51}"/>
                </a:ext>
              </a:extLst>
            </p:cNvPr>
            <p:cNvPicPr>
              <a:picLocks noChangeAspect="1"/>
            </p:cNvPicPr>
            <p:nvPr/>
          </p:nvPicPr>
          <p:blipFill rotWithShape="1">
            <a:blip r:embed="rId3">
              <a:extLst>
                <a:ext uri="{28A0092B-C50C-407E-A947-70E740481C1C}">
                  <a14:useLocalDpi xmlns:a14="http://schemas.microsoft.com/office/drawing/2010/main" val="0"/>
                </a:ext>
              </a:extLst>
            </a:blip>
            <a:srcRect t="11995"/>
            <a:stretch/>
          </p:blipFill>
          <p:spPr>
            <a:xfrm>
              <a:off x="1133475" y="4918484"/>
              <a:ext cx="10087890" cy="1747192"/>
            </a:xfrm>
            <a:prstGeom prst="rect">
              <a:avLst/>
            </a:prstGeom>
          </p:spPr>
        </p:pic>
        <p:sp>
          <p:nvSpPr>
            <p:cNvPr id="6" name="矩形 5">
              <a:extLst>
                <a:ext uri="{FF2B5EF4-FFF2-40B4-BE49-F238E27FC236}">
                  <a16:creationId xmlns:a16="http://schemas.microsoft.com/office/drawing/2014/main" id="{5EEDACFC-EB5F-4DE0-9A19-FD2C97F2A765}"/>
                </a:ext>
              </a:extLst>
            </p:cNvPr>
            <p:cNvSpPr/>
            <p:nvPr/>
          </p:nvSpPr>
          <p:spPr>
            <a:xfrm>
              <a:off x="1266825" y="5607414"/>
              <a:ext cx="3906839" cy="369332"/>
            </a:xfrm>
            <a:prstGeom prst="rect">
              <a:avLst/>
            </a:prstGeom>
          </p:spPr>
          <p:txBody>
            <a:bodyPr wrap="none">
              <a:spAutoFit/>
            </a:bodyPr>
            <a:lstStyle/>
            <a:p>
              <a:r>
                <a:rPr lang="zh-TW" altLang="en-US" dirty="0">
                  <a:solidFill>
                    <a:srgbClr val="FF0000"/>
                  </a:solidFill>
                </a:rPr>
                <a:t>與安裝前相比平均速度的變化</a:t>
              </a:r>
              <a:r>
                <a:rPr lang="en-US" altLang="zh-TW" dirty="0">
                  <a:solidFill>
                    <a:srgbClr val="FF0000"/>
                  </a:solidFill>
                </a:rPr>
                <a:t>(km/</a:t>
              </a:r>
              <a:r>
                <a:rPr lang="en-US" altLang="zh-TW" dirty="0" err="1">
                  <a:solidFill>
                    <a:srgbClr val="FF0000"/>
                  </a:solidFill>
                </a:rPr>
                <a:t>hr</a:t>
              </a:r>
              <a:r>
                <a:rPr lang="en-US" altLang="zh-TW" dirty="0">
                  <a:solidFill>
                    <a:srgbClr val="FF0000"/>
                  </a:solidFill>
                </a:rPr>
                <a:t>)</a:t>
              </a:r>
              <a:endParaRPr lang="zh-TW" altLang="en-US" dirty="0">
                <a:solidFill>
                  <a:srgbClr val="FF0000"/>
                </a:solidFill>
              </a:endParaRPr>
            </a:p>
          </p:txBody>
        </p:sp>
      </p:grpSp>
    </p:spTree>
    <p:extLst>
      <p:ext uri="{BB962C8B-B14F-4D97-AF65-F5344CB8AC3E}">
        <p14:creationId xmlns:p14="http://schemas.microsoft.com/office/powerpoint/2010/main" val="3549262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E5B93EB-33DB-4916-B7D9-A11D07F77D57}"/>
              </a:ext>
            </a:extLst>
          </p:cNvPr>
          <p:cNvSpPr>
            <a:spLocks noGrp="1"/>
          </p:cNvSpPr>
          <p:nvPr>
            <p:ph type="title"/>
          </p:nvPr>
        </p:nvSpPr>
        <p:spPr/>
        <p:txBody>
          <a:bodyPr/>
          <a:lstStyle/>
          <a:p>
            <a:endParaRPr lang="zh-TW" altLang="en-US"/>
          </a:p>
        </p:txBody>
      </p:sp>
      <p:sp>
        <p:nvSpPr>
          <p:cNvPr id="6" name="內容版面配置區 5">
            <a:extLst>
              <a:ext uri="{FF2B5EF4-FFF2-40B4-BE49-F238E27FC236}">
                <a16:creationId xmlns:a16="http://schemas.microsoft.com/office/drawing/2014/main" id="{3EF81B2C-67E2-44B9-9A81-E17B5A3EAB36}"/>
              </a:ext>
            </a:extLst>
          </p:cNvPr>
          <p:cNvSpPr>
            <a:spLocks noGrp="1"/>
          </p:cNvSpPr>
          <p:nvPr>
            <p:ph idx="1"/>
          </p:nvPr>
        </p:nvSpPr>
        <p:spPr/>
        <p:txBody>
          <a:bodyPr/>
          <a:lstStyle/>
          <a:p>
            <a:r>
              <a:rPr lang="zh-TW" altLang="en-US" dirty="0"/>
              <a:t>使用卡方檢驗計算對超速的車輛比例的影響。</a:t>
            </a:r>
          </a:p>
        </p:txBody>
      </p:sp>
      <p:grpSp>
        <p:nvGrpSpPr>
          <p:cNvPr id="18" name="群組 17">
            <a:extLst>
              <a:ext uri="{FF2B5EF4-FFF2-40B4-BE49-F238E27FC236}">
                <a16:creationId xmlns:a16="http://schemas.microsoft.com/office/drawing/2014/main" id="{49FDAD3D-0CAB-435B-8336-0B2A06F6DD2A}"/>
              </a:ext>
            </a:extLst>
          </p:cNvPr>
          <p:cNvGrpSpPr/>
          <p:nvPr/>
        </p:nvGrpSpPr>
        <p:grpSpPr>
          <a:xfrm>
            <a:off x="1371600" y="2983524"/>
            <a:ext cx="11020425" cy="2584938"/>
            <a:chOff x="838200" y="3757696"/>
            <a:chExt cx="11172825" cy="2735179"/>
          </a:xfrm>
        </p:grpSpPr>
        <p:grpSp>
          <p:nvGrpSpPr>
            <p:cNvPr id="11" name="群組 10">
              <a:extLst>
                <a:ext uri="{FF2B5EF4-FFF2-40B4-BE49-F238E27FC236}">
                  <a16:creationId xmlns:a16="http://schemas.microsoft.com/office/drawing/2014/main" id="{48C64651-54F7-461E-AC18-039C89D7417D}"/>
                </a:ext>
              </a:extLst>
            </p:cNvPr>
            <p:cNvGrpSpPr/>
            <p:nvPr/>
          </p:nvGrpSpPr>
          <p:grpSpPr>
            <a:xfrm>
              <a:off x="838200" y="3757696"/>
              <a:ext cx="9633030" cy="2735179"/>
              <a:chOff x="838200" y="4122820"/>
              <a:chExt cx="9633030" cy="2735179"/>
            </a:xfrm>
          </p:grpSpPr>
          <p:pic>
            <p:nvPicPr>
              <p:cNvPr id="7" name="內容版面配置區 4">
                <a:extLst>
                  <a:ext uri="{FF2B5EF4-FFF2-40B4-BE49-F238E27FC236}">
                    <a16:creationId xmlns:a16="http://schemas.microsoft.com/office/drawing/2014/main" id="{AE5AA19A-BE23-46FE-B877-0C52BD07E820}"/>
                  </a:ext>
                </a:extLst>
              </p:cNvPr>
              <p:cNvPicPr>
                <a:picLocks noChangeAspect="1"/>
              </p:cNvPicPr>
              <p:nvPr/>
            </p:nvPicPr>
            <p:blipFill rotWithShape="1">
              <a:blip r:embed="rId3">
                <a:extLst>
                  <a:ext uri="{28A0092B-C50C-407E-A947-70E740481C1C}">
                    <a14:useLocalDpi xmlns:a14="http://schemas.microsoft.com/office/drawing/2010/main" val="0"/>
                  </a:ext>
                </a:extLst>
              </a:blip>
              <a:srcRect t="12760"/>
              <a:stretch/>
            </p:blipFill>
            <p:spPr>
              <a:xfrm>
                <a:off x="838200" y="4122820"/>
                <a:ext cx="9633030" cy="2735179"/>
              </a:xfrm>
              <a:prstGeom prst="rect">
                <a:avLst/>
              </a:prstGeom>
            </p:spPr>
          </p:pic>
          <p:sp>
            <p:nvSpPr>
              <p:cNvPr id="8" name="矩形 7">
                <a:extLst>
                  <a:ext uri="{FF2B5EF4-FFF2-40B4-BE49-F238E27FC236}">
                    <a16:creationId xmlns:a16="http://schemas.microsoft.com/office/drawing/2014/main" id="{6C1B8A25-672C-4722-9517-E69F3E6594EA}"/>
                  </a:ext>
                </a:extLst>
              </p:cNvPr>
              <p:cNvSpPr/>
              <p:nvPr/>
            </p:nvSpPr>
            <p:spPr>
              <a:xfrm>
                <a:off x="838200" y="5824410"/>
                <a:ext cx="5257800" cy="390798"/>
              </a:xfrm>
              <a:prstGeom prst="rect">
                <a:avLst/>
              </a:prstGeom>
            </p:spPr>
            <p:txBody>
              <a:bodyPr wrap="square">
                <a:spAutoFit/>
              </a:bodyPr>
              <a:lstStyle/>
              <a:p>
                <a:r>
                  <a:rPr lang="zh-TW" altLang="en-US" dirty="0">
                    <a:solidFill>
                      <a:srgbClr val="FF0000"/>
                    </a:solidFill>
                  </a:rPr>
                  <a:t>安裝後的情況下，超速超過10公里的變化</a:t>
                </a:r>
                <a:r>
                  <a:rPr lang="en-US" altLang="zh-TW" dirty="0">
                    <a:solidFill>
                      <a:srgbClr val="FF0000"/>
                    </a:solidFill>
                  </a:rPr>
                  <a:t>(%)</a:t>
                </a:r>
                <a:endParaRPr lang="zh-TW" altLang="en-US" dirty="0">
                  <a:solidFill>
                    <a:srgbClr val="FF0000"/>
                  </a:solidFill>
                </a:endParaRPr>
              </a:p>
            </p:txBody>
          </p:sp>
          <p:sp>
            <p:nvSpPr>
              <p:cNvPr id="9" name="矩形 8">
                <a:extLst>
                  <a:ext uri="{FF2B5EF4-FFF2-40B4-BE49-F238E27FC236}">
                    <a16:creationId xmlns:a16="http://schemas.microsoft.com/office/drawing/2014/main" id="{B29F8FC2-4815-4146-AEA6-0D261CF6C362}"/>
                  </a:ext>
                </a:extLst>
              </p:cNvPr>
              <p:cNvSpPr/>
              <p:nvPr/>
            </p:nvSpPr>
            <p:spPr>
              <a:xfrm>
                <a:off x="1049866" y="4838057"/>
                <a:ext cx="3260829" cy="369332"/>
              </a:xfrm>
              <a:prstGeom prst="rect">
                <a:avLst/>
              </a:prstGeom>
            </p:spPr>
            <p:txBody>
              <a:bodyPr wrap="none">
                <a:spAutoFit/>
              </a:bodyPr>
              <a:lstStyle/>
              <a:p>
                <a:r>
                  <a:rPr lang="zh-TW" altLang="en-US" dirty="0">
                    <a:solidFill>
                      <a:srgbClr val="FF0000"/>
                    </a:solidFill>
                  </a:rPr>
                  <a:t>安裝後超速車輛相比的變化</a:t>
                </a:r>
                <a:r>
                  <a:rPr lang="en-US" altLang="zh-TW" dirty="0">
                    <a:solidFill>
                      <a:srgbClr val="FF0000"/>
                    </a:solidFill>
                  </a:rPr>
                  <a:t>(%)</a:t>
                </a:r>
                <a:endParaRPr lang="zh-TW" altLang="en-US" dirty="0">
                  <a:solidFill>
                    <a:srgbClr val="FF0000"/>
                  </a:solidFill>
                </a:endParaRPr>
              </a:p>
            </p:txBody>
          </p:sp>
        </p:grpSp>
        <p:cxnSp>
          <p:nvCxnSpPr>
            <p:cNvPr id="13" name="直線單箭頭接點 12">
              <a:extLst>
                <a:ext uri="{FF2B5EF4-FFF2-40B4-BE49-F238E27FC236}">
                  <a16:creationId xmlns:a16="http://schemas.microsoft.com/office/drawing/2014/main" id="{CEF412DD-F4E2-4BC4-AD1B-47CBA9B3A1C7}"/>
                </a:ext>
              </a:extLst>
            </p:cNvPr>
            <p:cNvCxnSpPr>
              <a:cxnSpLocks/>
            </p:cNvCxnSpPr>
            <p:nvPr/>
          </p:nvCxnSpPr>
          <p:spPr>
            <a:xfrm>
              <a:off x="10279481" y="5212848"/>
              <a:ext cx="445669" cy="0"/>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文字方塊 14">
              <a:extLst>
                <a:ext uri="{FF2B5EF4-FFF2-40B4-BE49-F238E27FC236}">
                  <a16:creationId xmlns:a16="http://schemas.microsoft.com/office/drawing/2014/main" id="{BC71FE73-CEAF-433E-B0DD-32914765D6EF}"/>
                </a:ext>
              </a:extLst>
            </p:cNvPr>
            <p:cNvSpPr txBox="1"/>
            <p:nvPr/>
          </p:nvSpPr>
          <p:spPr>
            <a:xfrm>
              <a:off x="10858500" y="5010155"/>
              <a:ext cx="1152525" cy="923330"/>
            </a:xfrm>
            <a:prstGeom prst="rect">
              <a:avLst/>
            </a:prstGeom>
            <a:noFill/>
          </p:spPr>
          <p:txBody>
            <a:bodyPr wrap="square" rtlCol="0">
              <a:spAutoFit/>
            </a:bodyPr>
            <a:lstStyle/>
            <a:p>
              <a:r>
                <a:rPr lang="zh-TW" altLang="en-US" dirty="0"/>
                <a:t>超速</a:t>
              </a:r>
              <a:r>
                <a:rPr lang="en-US" altLang="zh-TW" dirty="0"/>
                <a:t>10</a:t>
              </a:r>
              <a:r>
                <a:rPr lang="zh-TW" altLang="en-US" dirty="0"/>
                <a:t>公里以上的比例</a:t>
              </a:r>
            </a:p>
          </p:txBody>
        </p:sp>
        <p:sp>
          <p:nvSpPr>
            <p:cNvPr id="16" name="矩形 15">
              <a:extLst>
                <a:ext uri="{FF2B5EF4-FFF2-40B4-BE49-F238E27FC236}">
                  <a16:creationId xmlns:a16="http://schemas.microsoft.com/office/drawing/2014/main" id="{2A719D35-40B3-40F6-A68B-E426E252F2FE}"/>
                </a:ext>
              </a:extLst>
            </p:cNvPr>
            <p:cNvSpPr/>
            <p:nvPr/>
          </p:nvSpPr>
          <p:spPr>
            <a:xfrm>
              <a:off x="10858500" y="3883752"/>
              <a:ext cx="1152525" cy="646331"/>
            </a:xfrm>
            <a:prstGeom prst="rect">
              <a:avLst/>
            </a:prstGeom>
          </p:spPr>
          <p:txBody>
            <a:bodyPr wrap="square">
              <a:spAutoFit/>
            </a:bodyPr>
            <a:lstStyle/>
            <a:p>
              <a:r>
                <a:rPr lang="zh-TW" altLang="en-US" dirty="0"/>
                <a:t>安裝前超速的比例</a:t>
              </a:r>
            </a:p>
          </p:txBody>
        </p:sp>
        <p:cxnSp>
          <p:nvCxnSpPr>
            <p:cNvPr id="17" name="直線單箭頭接點 16">
              <a:extLst>
                <a:ext uri="{FF2B5EF4-FFF2-40B4-BE49-F238E27FC236}">
                  <a16:creationId xmlns:a16="http://schemas.microsoft.com/office/drawing/2014/main" id="{3C0AE63C-D457-4DA3-B0E3-43EAEA5C7813}"/>
                </a:ext>
              </a:extLst>
            </p:cNvPr>
            <p:cNvCxnSpPr>
              <a:cxnSpLocks/>
            </p:cNvCxnSpPr>
            <p:nvPr/>
          </p:nvCxnSpPr>
          <p:spPr>
            <a:xfrm>
              <a:off x="10279481" y="4146048"/>
              <a:ext cx="445669" cy="0"/>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21517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7B1320-8D7F-41F9-A883-D99BABE39DC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A2B6536-CBBC-426A-862C-CCEEDE3D5440}"/>
              </a:ext>
            </a:extLst>
          </p:cNvPr>
          <p:cNvSpPr>
            <a:spLocks noGrp="1"/>
          </p:cNvSpPr>
          <p:nvPr>
            <p:ph idx="1"/>
          </p:nvPr>
        </p:nvSpPr>
        <p:spPr/>
        <p:txBody>
          <a:bodyPr/>
          <a:lstStyle/>
          <a:p>
            <a:r>
              <a:rPr lang="zh-TW" altLang="en-US" dirty="0"/>
              <a:t>安裝速度顯示器前後死亡比例</a:t>
            </a:r>
            <a:endParaRPr lang="en-US" altLang="zh-TW" dirty="0"/>
          </a:p>
          <a:p>
            <a:pPr lvl="1"/>
            <a:r>
              <a:rPr lang="zh-TW" altLang="en-US" dirty="0"/>
              <a:t>拆除前，相對行人死亡風險比安裝前低 降低</a:t>
            </a:r>
            <a:r>
              <a:rPr lang="en-US" altLang="zh-TW" dirty="0"/>
              <a:t>4-22%(</a:t>
            </a:r>
            <a:r>
              <a:rPr lang="zh-TW" altLang="en-US" dirty="0"/>
              <a:t>除了三個月後</a:t>
            </a:r>
            <a:r>
              <a:rPr lang="en-US" altLang="zh-TW" dirty="0"/>
              <a:t>)</a:t>
            </a:r>
          </a:p>
          <a:p>
            <a:pPr lvl="1"/>
            <a:r>
              <a:rPr lang="zh-TW" altLang="en-US" dirty="0"/>
              <a:t>拆除後，相對行人死亡風險比安裝前低 </a:t>
            </a:r>
            <a:r>
              <a:rPr lang="en-US" altLang="zh-TW" dirty="0"/>
              <a:t>5-16%</a:t>
            </a:r>
            <a:r>
              <a:rPr lang="zh-TW" altLang="en-US" dirty="0"/>
              <a:t>。</a:t>
            </a:r>
          </a:p>
        </p:txBody>
      </p:sp>
      <p:pic>
        <p:nvPicPr>
          <p:cNvPr id="7" name="圖片 6">
            <a:extLst>
              <a:ext uri="{FF2B5EF4-FFF2-40B4-BE49-F238E27FC236}">
                <a16:creationId xmlns:a16="http://schemas.microsoft.com/office/drawing/2014/main" id="{4B72B44C-A451-4872-9182-F48CDD821D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3675145"/>
            <a:ext cx="10311493" cy="1600282"/>
          </a:xfrm>
          <a:prstGeom prst="rect">
            <a:avLst/>
          </a:prstGeom>
        </p:spPr>
      </p:pic>
    </p:spTree>
    <p:extLst>
      <p:ext uri="{BB962C8B-B14F-4D97-AF65-F5344CB8AC3E}">
        <p14:creationId xmlns:p14="http://schemas.microsoft.com/office/powerpoint/2010/main" val="188611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B6C517-11A3-47A0-9FE7-7351ECB461A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35A9A96-2D0E-47C4-8093-7E90B6218D60}"/>
              </a:ext>
            </a:extLst>
          </p:cNvPr>
          <p:cNvSpPr>
            <a:spLocks noGrp="1"/>
          </p:cNvSpPr>
          <p:nvPr>
            <p:ph idx="1"/>
          </p:nvPr>
        </p:nvSpPr>
        <p:spPr/>
        <p:txBody>
          <a:bodyPr/>
          <a:lstStyle/>
          <a:p>
            <a:r>
              <a:rPr lang="zh-TW" altLang="en-US" dirty="0"/>
              <a:t>使用單向方差分析對各個站點的所有階段中行駛的</a:t>
            </a:r>
            <a:r>
              <a:rPr lang="zh-TW" altLang="en-US" dirty="0">
                <a:solidFill>
                  <a:srgbClr val="FF0000"/>
                </a:solidFill>
              </a:rPr>
              <a:t>個別車輛的接近速度的平均變化進行計算</a:t>
            </a:r>
            <a:r>
              <a:rPr lang="zh-TW" altLang="en-US" dirty="0"/>
              <a:t>，發現對於所有站點的接近速度都有顯著影響。</a:t>
            </a:r>
            <a:endParaRPr lang="en-US" altLang="zh-TW" dirty="0"/>
          </a:p>
          <a:p>
            <a:r>
              <a:rPr lang="zh-TW" altLang="en-US" dirty="0"/>
              <a:t>當安裝速度顯示器時，速度顯示器的影響在忙碌 </a:t>
            </a:r>
            <a:r>
              <a:rPr lang="en-US" altLang="zh-TW" dirty="0"/>
              <a:t>1</a:t>
            </a:r>
            <a:r>
              <a:rPr lang="zh-TW" altLang="en-US" dirty="0"/>
              <a:t>、忙碌 </a:t>
            </a:r>
            <a:r>
              <a:rPr lang="en-US" altLang="zh-TW" dirty="0"/>
              <a:t>2 </a:t>
            </a:r>
            <a:r>
              <a:rPr lang="zh-TW" altLang="en-US" dirty="0"/>
              <a:t>和安靜 </a:t>
            </a:r>
            <a:r>
              <a:rPr lang="en-US" altLang="zh-TW" dirty="0"/>
              <a:t>2</a:t>
            </a:r>
            <a:r>
              <a:rPr lang="zh-TW" altLang="en-US" dirty="0"/>
              <a:t>的很顯著。</a:t>
            </a:r>
          </a:p>
        </p:txBody>
      </p:sp>
      <p:grpSp>
        <p:nvGrpSpPr>
          <p:cNvPr id="7" name="群組 6">
            <a:extLst>
              <a:ext uri="{FF2B5EF4-FFF2-40B4-BE49-F238E27FC236}">
                <a16:creationId xmlns:a16="http://schemas.microsoft.com/office/drawing/2014/main" id="{A1C6312D-D576-4687-8153-93616DC6AFEB}"/>
              </a:ext>
            </a:extLst>
          </p:cNvPr>
          <p:cNvGrpSpPr/>
          <p:nvPr/>
        </p:nvGrpSpPr>
        <p:grpSpPr>
          <a:xfrm>
            <a:off x="1652953" y="4076700"/>
            <a:ext cx="8370277" cy="1790700"/>
            <a:chOff x="838200" y="3752754"/>
            <a:chExt cx="7592485" cy="1371791"/>
          </a:xfrm>
        </p:grpSpPr>
        <p:pic>
          <p:nvPicPr>
            <p:cNvPr id="5" name="圖片 4">
              <a:extLst>
                <a:ext uri="{FF2B5EF4-FFF2-40B4-BE49-F238E27FC236}">
                  <a16:creationId xmlns:a16="http://schemas.microsoft.com/office/drawing/2014/main" id="{2CA100D3-6796-4192-BA8A-84DC61CEE2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752754"/>
              <a:ext cx="7592485" cy="1371791"/>
            </a:xfrm>
            <a:prstGeom prst="rect">
              <a:avLst/>
            </a:prstGeom>
          </p:spPr>
        </p:pic>
        <p:sp>
          <p:nvSpPr>
            <p:cNvPr id="6" name="文字方塊 5">
              <a:extLst>
                <a:ext uri="{FF2B5EF4-FFF2-40B4-BE49-F238E27FC236}">
                  <a16:creationId xmlns:a16="http://schemas.microsoft.com/office/drawing/2014/main" id="{97295334-AF5B-47B8-BF72-173B124C2F83}"/>
                </a:ext>
              </a:extLst>
            </p:cNvPr>
            <p:cNvSpPr txBox="1"/>
            <p:nvPr/>
          </p:nvSpPr>
          <p:spPr>
            <a:xfrm>
              <a:off x="1009650" y="4253983"/>
              <a:ext cx="3968750" cy="369332"/>
            </a:xfrm>
            <a:prstGeom prst="rect">
              <a:avLst/>
            </a:prstGeom>
            <a:noFill/>
          </p:spPr>
          <p:txBody>
            <a:bodyPr wrap="square" rtlCol="0">
              <a:spAutoFit/>
            </a:bodyPr>
            <a:lstStyle/>
            <a:p>
              <a:r>
                <a:rPr lang="zh-TW" altLang="en-US" dirty="0">
                  <a:solidFill>
                    <a:srgbClr val="FF0000"/>
                  </a:solidFill>
                </a:rPr>
                <a:t>跟之前相比，接近的平均速度</a:t>
              </a:r>
              <a:r>
                <a:rPr lang="en-US" altLang="zh-TW" dirty="0">
                  <a:solidFill>
                    <a:srgbClr val="FF0000"/>
                  </a:solidFill>
                </a:rPr>
                <a:t>(km/</a:t>
              </a:r>
              <a:r>
                <a:rPr lang="en-US" altLang="zh-TW" dirty="0" err="1">
                  <a:solidFill>
                    <a:srgbClr val="FF0000"/>
                  </a:solidFill>
                </a:rPr>
                <a:t>hr</a:t>
              </a:r>
              <a:r>
                <a:rPr lang="en-US" altLang="zh-TW" dirty="0">
                  <a:solidFill>
                    <a:srgbClr val="FF0000"/>
                  </a:solidFill>
                </a:rPr>
                <a:t>)</a:t>
              </a:r>
              <a:endParaRPr lang="zh-TW" altLang="en-US" dirty="0">
                <a:solidFill>
                  <a:srgbClr val="FF0000"/>
                </a:solidFill>
              </a:endParaRPr>
            </a:p>
          </p:txBody>
        </p:sp>
      </p:grpSp>
    </p:spTree>
    <p:extLst>
      <p:ext uri="{BB962C8B-B14F-4D97-AF65-F5344CB8AC3E}">
        <p14:creationId xmlns:p14="http://schemas.microsoft.com/office/powerpoint/2010/main" val="16974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D3D704-403C-41E8-A08D-1617020CA7C4}"/>
              </a:ext>
            </a:extLst>
          </p:cNvPr>
          <p:cNvSpPr>
            <a:spLocks noGrp="1"/>
          </p:cNvSpPr>
          <p:nvPr>
            <p:ph type="title"/>
          </p:nvPr>
        </p:nvSpPr>
        <p:spPr/>
        <p:txBody>
          <a:bodyPr/>
          <a:lstStyle/>
          <a:p>
            <a:r>
              <a:rPr lang="en-US" altLang="zh-TW" dirty="0"/>
              <a:t>6.</a:t>
            </a:r>
            <a:r>
              <a:rPr lang="zh-TW" altLang="en-US" dirty="0"/>
              <a:t> 結果與討論</a:t>
            </a:r>
          </a:p>
        </p:txBody>
      </p:sp>
      <p:sp>
        <p:nvSpPr>
          <p:cNvPr id="3" name="內容版面配置區 2">
            <a:extLst>
              <a:ext uri="{FF2B5EF4-FFF2-40B4-BE49-F238E27FC236}">
                <a16:creationId xmlns:a16="http://schemas.microsoft.com/office/drawing/2014/main" id="{DC4EBDA2-4310-4337-B0ED-4881004F20D9}"/>
              </a:ext>
            </a:extLst>
          </p:cNvPr>
          <p:cNvSpPr>
            <a:spLocks noGrp="1"/>
          </p:cNvSpPr>
          <p:nvPr>
            <p:ph idx="1"/>
          </p:nvPr>
        </p:nvSpPr>
        <p:spPr/>
        <p:txBody>
          <a:bodyPr>
            <a:normAutofit/>
          </a:bodyPr>
          <a:lstStyle/>
          <a:p>
            <a:r>
              <a:rPr lang="zh-TW" altLang="en-US" dirty="0"/>
              <a:t>安裝速度顯示器後，所有車輛的平均速度下降了 </a:t>
            </a:r>
            <a:r>
              <a:rPr lang="en-US" altLang="zh-TW" dirty="0"/>
              <a:t>0.5-2.9 </a:t>
            </a:r>
            <a:r>
              <a:rPr lang="zh-TW" altLang="en-US" dirty="0"/>
              <a:t>公里</a:t>
            </a:r>
            <a:r>
              <a:rPr lang="en-US" altLang="zh-TW" dirty="0"/>
              <a:t>/</a:t>
            </a:r>
            <a:r>
              <a:rPr lang="zh-TW" altLang="en-US" dirty="0"/>
              <a:t>小時。 對超速車輛比例的影響為 </a:t>
            </a:r>
            <a:r>
              <a:rPr lang="en-US" altLang="zh-TW" dirty="0"/>
              <a:t>1%~17%</a:t>
            </a:r>
            <a:r>
              <a:rPr lang="zh-TW" altLang="en-US" dirty="0"/>
              <a:t>，對超速 </a:t>
            </a:r>
            <a:r>
              <a:rPr lang="en-US" altLang="zh-TW" dirty="0"/>
              <a:t>10 </a:t>
            </a:r>
            <a:r>
              <a:rPr lang="zh-TW" altLang="en-US" dirty="0"/>
              <a:t>公里</a:t>
            </a:r>
            <a:r>
              <a:rPr lang="en-US" altLang="zh-TW" dirty="0"/>
              <a:t>/</a:t>
            </a:r>
            <a:r>
              <a:rPr lang="zh-TW" altLang="en-US" dirty="0"/>
              <a:t>小時以上車輛比例的影響為 </a:t>
            </a:r>
            <a:r>
              <a:rPr lang="en-US" altLang="zh-TW" dirty="0"/>
              <a:t>6%~14%</a:t>
            </a:r>
            <a:r>
              <a:rPr lang="zh-TW" altLang="en-US" dirty="0"/>
              <a:t>。</a:t>
            </a:r>
            <a:endParaRPr lang="en-US" altLang="zh-TW" dirty="0"/>
          </a:p>
          <a:p>
            <a:pPr lvl="1"/>
            <a:r>
              <a:rPr lang="zh-TW" altLang="en-US" dirty="0"/>
              <a:t>這些發現與之前調查速度顯示的短期影響的研究。（</a:t>
            </a:r>
            <a:r>
              <a:rPr lang="en-US" altLang="zh-TW" dirty="0" err="1"/>
              <a:t>Gehlert</a:t>
            </a:r>
            <a:r>
              <a:rPr lang="en-US" altLang="zh-TW" dirty="0"/>
              <a:t> et al.,2012 </a:t>
            </a:r>
            <a:r>
              <a:rPr lang="zh-TW" altLang="en-US" dirty="0"/>
              <a:t>；</a:t>
            </a:r>
            <a:r>
              <a:rPr lang="en-US" altLang="zh-TW" dirty="0"/>
              <a:t>Walter &amp; Broughton,2011 </a:t>
            </a:r>
            <a:r>
              <a:rPr lang="zh-TW" altLang="en-US" dirty="0"/>
              <a:t>）一致</a:t>
            </a:r>
          </a:p>
          <a:p>
            <a:r>
              <a:rPr lang="zh-TW" altLang="en-US" dirty="0"/>
              <a:t>速度效應可能會被站點所影響，這方面需要有更多理論支持。實驗中這些結果雖然效果是顯著的，但仍有進一步研究的空間。因為當前的研究受到混雜因素的影響，（例如車道數量、車道寬度、天氣條件等），未來能用公式去做修正。</a:t>
            </a:r>
            <a:endParaRPr lang="en-US" altLang="zh-TW" dirty="0"/>
          </a:p>
          <a:p>
            <a:r>
              <a:rPr lang="zh-TW" altLang="en-US" dirty="0"/>
              <a:t>雖然安裝了速度顯示器，雖然顯著的降低速度，但在所有測量中平均速度都超過了速限。</a:t>
            </a:r>
            <a:endParaRPr lang="en-US" altLang="zh-TW" dirty="0"/>
          </a:p>
          <a:p>
            <a:endParaRPr lang="zh-TW" altLang="en-US" dirty="0"/>
          </a:p>
        </p:txBody>
      </p:sp>
    </p:spTree>
    <p:extLst>
      <p:ext uri="{BB962C8B-B14F-4D97-AF65-F5344CB8AC3E}">
        <p14:creationId xmlns:p14="http://schemas.microsoft.com/office/powerpoint/2010/main" val="3907732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272839F-3D63-4119-B8A6-8D18156DF84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BE587E2-251B-411A-87D3-94B7F177F62E}"/>
              </a:ext>
            </a:extLst>
          </p:cNvPr>
          <p:cNvSpPr>
            <a:spLocks noGrp="1"/>
          </p:cNvSpPr>
          <p:nvPr>
            <p:ph idx="1"/>
          </p:nvPr>
        </p:nvSpPr>
        <p:spPr/>
        <p:txBody>
          <a:bodyPr/>
          <a:lstStyle/>
          <a:p>
            <a:r>
              <a:rPr lang="zh-TW" altLang="en-US" dirty="0"/>
              <a:t>本研究並未包括長期影響。而早期的研究發現，平均速度在移除後在</a:t>
            </a:r>
            <a:r>
              <a:rPr lang="en-US" altLang="zh-TW" dirty="0"/>
              <a:t>14~120</a:t>
            </a:r>
            <a:r>
              <a:rPr lang="zh-TW" altLang="en-US" dirty="0"/>
              <a:t>天後趨向於初始值。（</a:t>
            </a:r>
            <a:r>
              <a:rPr lang="en-US" altLang="zh-TW" dirty="0" err="1"/>
              <a:t>Gehlert</a:t>
            </a:r>
            <a:r>
              <a:rPr lang="en-US" altLang="zh-TW" dirty="0"/>
              <a:t> et al.,2012</a:t>
            </a:r>
            <a:r>
              <a:rPr lang="zh-TW" altLang="en-US" dirty="0"/>
              <a:t>；</a:t>
            </a:r>
            <a:r>
              <a:rPr lang="en-US" altLang="zh-TW" dirty="0"/>
              <a:t>Ullman &amp; Rose,2005</a:t>
            </a:r>
            <a:r>
              <a:rPr lang="zh-TW" altLang="en-US" dirty="0"/>
              <a:t>；</a:t>
            </a:r>
            <a:r>
              <a:rPr lang="en-US" altLang="zh-TW" dirty="0"/>
              <a:t>Walter &amp; Broughton,2011</a:t>
            </a:r>
            <a:r>
              <a:rPr lang="zh-TW" altLang="en-US" dirty="0"/>
              <a:t>）</a:t>
            </a:r>
            <a:endParaRPr lang="en-US" altLang="zh-TW" dirty="0"/>
          </a:p>
          <a:p>
            <a:r>
              <a:rPr lang="zh-TW" altLang="en-US" dirty="0"/>
              <a:t>這些速度效應會有交通安全方面的影響，可能將行人死亡風險降低 </a:t>
            </a:r>
            <a:r>
              <a:rPr lang="en-US" altLang="zh-TW" dirty="0"/>
              <a:t>20%</a:t>
            </a:r>
            <a:r>
              <a:rPr lang="zh-TW" altLang="en-US" dirty="0"/>
              <a:t>，未來的方向也能以速度去做其他交通安全的研究。</a:t>
            </a:r>
          </a:p>
        </p:txBody>
      </p:sp>
    </p:spTree>
    <p:extLst>
      <p:ext uri="{BB962C8B-B14F-4D97-AF65-F5344CB8AC3E}">
        <p14:creationId xmlns:p14="http://schemas.microsoft.com/office/powerpoint/2010/main" val="2513851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970BDF-DF66-4B47-8892-C0352258544F}"/>
              </a:ext>
            </a:extLst>
          </p:cNvPr>
          <p:cNvSpPr>
            <a:spLocks noGrp="1"/>
          </p:cNvSpPr>
          <p:nvPr>
            <p:ph type="title"/>
          </p:nvPr>
        </p:nvSpPr>
        <p:spPr/>
        <p:txBody>
          <a:bodyPr/>
          <a:lstStyle/>
          <a:p>
            <a:r>
              <a:rPr lang="en-US" altLang="zh-TW" dirty="0"/>
              <a:t>1.</a:t>
            </a:r>
            <a:r>
              <a:rPr lang="zh-TW" altLang="en-US" dirty="0"/>
              <a:t>背景動機</a:t>
            </a:r>
          </a:p>
        </p:txBody>
      </p:sp>
      <p:sp>
        <p:nvSpPr>
          <p:cNvPr id="3" name="內容版面配置區 2">
            <a:extLst>
              <a:ext uri="{FF2B5EF4-FFF2-40B4-BE49-F238E27FC236}">
                <a16:creationId xmlns:a16="http://schemas.microsoft.com/office/drawing/2014/main" id="{7D9BDFB9-169E-4971-863C-4A7D755FB83F}"/>
              </a:ext>
            </a:extLst>
          </p:cNvPr>
          <p:cNvSpPr>
            <a:spLocks noGrp="1"/>
          </p:cNvSpPr>
          <p:nvPr>
            <p:ph idx="1"/>
          </p:nvPr>
        </p:nvSpPr>
        <p:spPr/>
        <p:txBody>
          <a:bodyPr/>
          <a:lstStyle/>
          <a:p>
            <a:r>
              <a:rPr lang="zh-TW" altLang="en-US" dirty="0"/>
              <a:t>降低行駛速度已被確認為改善所有類型道路交通安全的主要措施之一。（</a:t>
            </a:r>
            <a:r>
              <a:rPr lang="en-US" altLang="zh-TW" dirty="0" err="1"/>
              <a:t>Adminaité</a:t>
            </a:r>
            <a:r>
              <a:rPr lang="en-US" altLang="zh-TW" dirty="0"/>
              <a:t>-Fodor &amp; </a:t>
            </a:r>
            <a:r>
              <a:rPr lang="en-US" altLang="zh-TW" dirty="0" err="1"/>
              <a:t>Jost</a:t>
            </a:r>
            <a:r>
              <a:rPr lang="en-US" altLang="zh-TW" dirty="0"/>
              <a:t>, 2019, 2020; </a:t>
            </a:r>
            <a:r>
              <a:rPr lang="en-US" altLang="zh-TW" dirty="0" err="1"/>
              <a:t>Elvik</a:t>
            </a:r>
            <a:r>
              <a:rPr lang="en-US" altLang="zh-TW" dirty="0"/>
              <a:t> et al.,2019; Johansson, 2009</a:t>
            </a:r>
            <a:r>
              <a:rPr lang="zh-TW" altLang="en-US" dirty="0"/>
              <a:t>）</a:t>
            </a:r>
            <a:endParaRPr lang="en-US" altLang="zh-TW" dirty="0"/>
          </a:p>
          <a:p>
            <a:r>
              <a:rPr lang="zh-TW" altLang="en-US" dirty="0"/>
              <a:t>在速度的比較中，比較缺乏相關低速路段的研究。芬蘭就是一個可以探討的部分，因為有符合低速的地區。評估此類議題對交通安全來說非常重要。</a:t>
            </a:r>
            <a:endParaRPr lang="en-US" altLang="zh-TW" dirty="0"/>
          </a:p>
          <a:p>
            <a:r>
              <a:rPr lang="zh-TW" altLang="en-US" dirty="0"/>
              <a:t>延續之前研究，</a:t>
            </a:r>
            <a:r>
              <a:rPr lang="zh-TW" altLang="en-US" u="sng" dirty="0"/>
              <a:t>設置速度顯示前後差異</a:t>
            </a:r>
            <a:r>
              <a:rPr lang="zh-TW" altLang="en-US" dirty="0"/>
              <a:t>和</a:t>
            </a:r>
            <a:r>
              <a:rPr lang="zh-TW" altLang="en-US" u="sng" dirty="0"/>
              <a:t>不同類型的速度顯示帶來的影響</a:t>
            </a:r>
            <a:r>
              <a:rPr lang="zh-TW" altLang="en-US" dirty="0"/>
              <a:t>，所以使用上述方法當中作為此研究背景依據。</a:t>
            </a:r>
            <a:endParaRPr lang="en-US" altLang="zh-TW" dirty="0"/>
          </a:p>
        </p:txBody>
      </p:sp>
    </p:spTree>
    <p:extLst>
      <p:ext uri="{BB962C8B-B14F-4D97-AF65-F5344CB8AC3E}">
        <p14:creationId xmlns:p14="http://schemas.microsoft.com/office/powerpoint/2010/main" val="1842429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FB356-2AA1-4119-843E-DF20612DBC34}"/>
              </a:ext>
            </a:extLst>
          </p:cNvPr>
          <p:cNvSpPr>
            <a:spLocks noGrp="1"/>
          </p:cNvSpPr>
          <p:nvPr>
            <p:ph type="title"/>
          </p:nvPr>
        </p:nvSpPr>
        <p:spPr/>
        <p:txBody>
          <a:bodyPr/>
          <a:lstStyle/>
          <a:p>
            <a:r>
              <a:rPr lang="en-US" altLang="zh-TW" dirty="0"/>
              <a:t>2.</a:t>
            </a:r>
            <a:r>
              <a:rPr lang="zh-TW" altLang="en-US" dirty="0"/>
              <a:t>相關文獻</a:t>
            </a:r>
          </a:p>
        </p:txBody>
      </p:sp>
      <p:sp>
        <p:nvSpPr>
          <p:cNvPr id="3" name="內容版面配置區 2">
            <a:extLst>
              <a:ext uri="{FF2B5EF4-FFF2-40B4-BE49-F238E27FC236}">
                <a16:creationId xmlns:a16="http://schemas.microsoft.com/office/drawing/2014/main" id="{5AFB6754-0FBF-41C7-960B-74F242B0C7F9}"/>
              </a:ext>
            </a:extLst>
          </p:cNvPr>
          <p:cNvSpPr>
            <a:spLocks noGrp="1"/>
          </p:cNvSpPr>
          <p:nvPr>
            <p:ph idx="1"/>
          </p:nvPr>
        </p:nvSpPr>
        <p:spPr/>
        <p:txBody>
          <a:bodyPr>
            <a:normAutofit fontScale="92500" lnSpcReduction="20000"/>
          </a:bodyPr>
          <a:lstStyle/>
          <a:p>
            <a:r>
              <a:rPr lang="zh-TW" altLang="en-US" dirty="0"/>
              <a:t>高速的行車速度會帶來死亡，在 </a:t>
            </a:r>
            <a:r>
              <a:rPr lang="en-US" altLang="zh-TW" dirty="0"/>
              <a:t>50 </a:t>
            </a:r>
            <a:r>
              <a:rPr lang="zh-TW" altLang="en-US" dirty="0"/>
              <a:t>公里</a:t>
            </a:r>
            <a:r>
              <a:rPr lang="en-US" altLang="zh-TW" dirty="0"/>
              <a:t>/</a:t>
            </a:r>
            <a:r>
              <a:rPr lang="zh-TW" altLang="en-US" dirty="0"/>
              <a:t>小時的碰撞中行人死亡的風險幾乎是 </a:t>
            </a:r>
            <a:r>
              <a:rPr lang="en-US" altLang="zh-TW" dirty="0"/>
              <a:t>30 </a:t>
            </a:r>
            <a:r>
              <a:rPr lang="zh-TW" altLang="en-US" dirty="0"/>
              <a:t>公里</a:t>
            </a:r>
            <a:r>
              <a:rPr lang="en-US" altLang="zh-TW" dirty="0"/>
              <a:t>/</a:t>
            </a:r>
            <a:r>
              <a:rPr lang="zh-TW" altLang="en-US" dirty="0"/>
              <a:t>小時的五倍。（</a:t>
            </a:r>
            <a:r>
              <a:rPr lang="en-US" altLang="zh-TW" dirty="0" err="1"/>
              <a:t>Kröyer</a:t>
            </a:r>
            <a:r>
              <a:rPr lang="en-US" altLang="zh-TW" dirty="0"/>
              <a:t> </a:t>
            </a:r>
            <a:r>
              <a:rPr lang="zh-TW" altLang="en-US" dirty="0"/>
              <a:t>等，</a:t>
            </a:r>
            <a:r>
              <a:rPr lang="en-US" altLang="zh-TW" dirty="0"/>
              <a:t>2014</a:t>
            </a:r>
            <a:r>
              <a:rPr lang="zh-TW" altLang="en-US" dirty="0"/>
              <a:t>）</a:t>
            </a:r>
            <a:endParaRPr lang="en-US" altLang="zh-TW" dirty="0"/>
          </a:p>
          <a:p>
            <a:r>
              <a:rPr lang="zh-TW" altLang="en-US" dirty="0"/>
              <a:t>可以透過不同的措施降低駕駛速度</a:t>
            </a:r>
            <a:r>
              <a:rPr lang="en-US" altLang="zh-TW" dirty="0"/>
              <a:t>:</a:t>
            </a:r>
          </a:p>
          <a:p>
            <a:pPr lvl="1"/>
            <a:r>
              <a:rPr lang="zh-TW" altLang="en-US" dirty="0"/>
              <a:t>降低速度限制。（</a:t>
            </a:r>
            <a:r>
              <a:rPr lang="en-US" altLang="zh-TW" dirty="0" err="1"/>
              <a:t>Elvik</a:t>
            </a:r>
            <a:r>
              <a:rPr lang="zh-TW" altLang="en-US" dirty="0"/>
              <a:t> </a:t>
            </a:r>
            <a:r>
              <a:rPr lang="en-US" altLang="zh-TW" dirty="0"/>
              <a:t>et al., 2019</a:t>
            </a:r>
            <a:r>
              <a:rPr lang="zh-TW" altLang="en-US" dirty="0"/>
              <a:t>）</a:t>
            </a:r>
            <a:endParaRPr lang="en-US" altLang="zh-TW" dirty="0"/>
          </a:p>
          <a:p>
            <a:pPr lvl="1"/>
            <a:r>
              <a:rPr lang="zh-TW" altLang="en-US" dirty="0"/>
              <a:t>通過對車內的駕駛提供訊息。（ </a:t>
            </a:r>
            <a:r>
              <a:rPr lang="en-US" altLang="zh-TW" dirty="0"/>
              <a:t>Lai &amp; Carsten,</a:t>
            </a:r>
            <a:r>
              <a:rPr lang="zh-TW" altLang="en-US" dirty="0"/>
              <a:t> </a:t>
            </a:r>
            <a:r>
              <a:rPr lang="en-US" altLang="zh-TW" dirty="0"/>
              <a:t>2012</a:t>
            </a:r>
            <a:r>
              <a:rPr lang="zh-TW" altLang="en-US" dirty="0"/>
              <a:t>）</a:t>
            </a:r>
            <a:endParaRPr lang="en-US" altLang="zh-TW" dirty="0"/>
          </a:p>
          <a:p>
            <a:pPr lvl="1"/>
            <a:r>
              <a:rPr lang="zh-TW" altLang="en-US" dirty="0"/>
              <a:t>路邊提示系統。（ </a:t>
            </a:r>
            <a:r>
              <a:rPr lang="en-US" altLang="zh-TW" dirty="0" err="1"/>
              <a:t>Hakkert</a:t>
            </a:r>
            <a:r>
              <a:rPr lang="en-US" altLang="zh-TW" dirty="0"/>
              <a:t> et</a:t>
            </a:r>
            <a:r>
              <a:rPr lang="zh-TW" altLang="en-US" dirty="0"/>
              <a:t> </a:t>
            </a:r>
            <a:r>
              <a:rPr lang="en-US" altLang="zh-TW" dirty="0"/>
              <a:t>al.,</a:t>
            </a:r>
            <a:r>
              <a:rPr lang="zh-TW" altLang="en-US" dirty="0"/>
              <a:t> </a:t>
            </a:r>
            <a:r>
              <a:rPr lang="en-US" altLang="zh-TW" dirty="0"/>
              <a:t>2002</a:t>
            </a:r>
            <a:r>
              <a:rPr lang="zh-TW" altLang="en-US" dirty="0"/>
              <a:t>；</a:t>
            </a:r>
            <a:r>
              <a:rPr lang="en-US" altLang="zh-TW" dirty="0" err="1"/>
              <a:t>Vignali</a:t>
            </a:r>
            <a:r>
              <a:rPr lang="en-US" altLang="zh-TW" dirty="0"/>
              <a:t> et al., 2019</a:t>
            </a:r>
            <a:r>
              <a:rPr lang="zh-TW" altLang="en-US" dirty="0"/>
              <a:t>）。</a:t>
            </a:r>
          </a:p>
          <a:p>
            <a:r>
              <a:rPr lang="zh-TW" altLang="en-US" dirty="0"/>
              <a:t>在以下區域，速度顯示標誌已被確認可以降低平均速度和超速的情況</a:t>
            </a:r>
            <a:r>
              <a:rPr lang="en-US" altLang="zh-TW" dirty="0"/>
              <a:t>:</a:t>
            </a:r>
          </a:p>
          <a:p>
            <a:pPr lvl="1"/>
            <a:r>
              <a:rPr lang="zh-TW" altLang="en-US" dirty="0"/>
              <a:t>轉彎處。</a:t>
            </a:r>
            <a:r>
              <a:rPr lang="en-US" altLang="zh-TW" dirty="0"/>
              <a:t>(Ullman &amp; Rose, 2005)</a:t>
            </a:r>
          </a:p>
          <a:p>
            <a:pPr lvl="1"/>
            <a:r>
              <a:rPr lang="zh-TW" altLang="en-US" dirty="0"/>
              <a:t>施工路段。</a:t>
            </a:r>
            <a:r>
              <a:rPr lang="en-US" altLang="zh-TW" dirty="0"/>
              <a:t>(Mattox et al., 2007)</a:t>
            </a:r>
          </a:p>
          <a:p>
            <a:pPr lvl="1"/>
            <a:r>
              <a:rPr lang="zh-TW" altLang="en-US" dirty="0"/>
              <a:t>學區路段。</a:t>
            </a:r>
            <a:r>
              <a:rPr lang="en-US" altLang="zh-TW" dirty="0"/>
              <a:t> (Lee et</a:t>
            </a:r>
            <a:r>
              <a:rPr lang="zh-TW" altLang="en-US" dirty="0"/>
              <a:t> </a:t>
            </a:r>
            <a:r>
              <a:rPr lang="en-US" altLang="zh-TW" dirty="0"/>
              <a:t>al.,2006 </a:t>
            </a:r>
            <a:r>
              <a:rPr lang="zh-TW" altLang="en-US" dirty="0"/>
              <a:t>；</a:t>
            </a:r>
            <a:r>
              <a:rPr lang="en-US" altLang="zh-TW" dirty="0"/>
              <a:t>Williamson et</a:t>
            </a:r>
            <a:r>
              <a:rPr lang="zh-TW" altLang="en-US" dirty="0"/>
              <a:t> </a:t>
            </a:r>
            <a:r>
              <a:rPr lang="en-US" altLang="zh-TW" dirty="0"/>
              <a:t>al,2016 )</a:t>
            </a:r>
          </a:p>
          <a:p>
            <a:pPr lvl="1"/>
            <a:r>
              <a:rPr lang="zh-TW" altLang="en-US" dirty="0"/>
              <a:t>高速市區。</a:t>
            </a:r>
            <a:r>
              <a:rPr lang="en-US" altLang="zh-TW" dirty="0"/>
              <a:t> (</a:t>
            </a:r>
            <a:r>
              <a:rPr lang="en-US" altLang="zh-TW" dirty="0" err="1"/>
              <a:t>Ardeshiri</a:t>
            </a:r>
            <a:r>
              <a:rPr lang="en-US" altLang="zh-TW" dirty="0"/>
              <a:t> </a:t>
            </a:r>
            <a:r>
              <a:rPr lang="zh-TW" altLang="en-US" dirty="0"/>
              <a:t>和 </a:t>
            </a:r>
            <a:r>
              <a:rPr lang="en-US" altLang="zh-TW" dirty="0" err="1"/>
              <a:t>Jeihani</a:t>
            </a:r>
            <a:r>
              <a:rPr lang="en-US" altLang="zh-TW" dirty="0"/>
              <a:t> ,2014 </a:t>
            </a:r>
            <a:r>
              <a:rPr lang="zh-TW" altLang="en-US" dirty="0"/>
              <a:t>；</a:t>
            </a:r>
            <a:r>
              <a:rPr lang="en-US" altLang="zh-TW" dirty="0"/>
              <a:t>Ullman </a:t>
            </a:r>
            <a:r>
              <a:rPr lang="zh-TW" altLang="en-US" dirty="0"/>
              <a:t>和 </a:t>
            </a:r>
            <a:r>
              <a:rPr lang="en-US" altLang="zh-TW" dirty="0"/>
              <a:t>Rose</a:t>
            </a:r>
            <a:r>
              <a:rPr lang="zh-TW" altLang="en-US" dirty="0"/>
              <a:t> </a:t>
            </a:r>
            <a:r>
              <a:rPr lang="en-US" altLang="zh-TW" dirty="0"/>
              <a:t>,</a:t>
            </a:r>
            <a:r>
              <a:rPr lang="zh-TW" altLang="en-US" dirty="0"/>
              <a:t> </a:t>
            </a:r>
            <a:r>
              <a:rPr lang="en-US" altLang="zh-TW" dirty="0"/>
              <a:t>2005) </a:t>
            </a:r>
          </a:p>
          <a:p>
            <a:endParaRPr lang="en-US" altLang="zh-TW" dirty="0"/>
          </a:p>
          <a:p>
            <a:endParaRPr lang="zh-TW" altLang="en-US" dirty="0"/>
          </a:p>
        </p:txBody>
      </p:sp>
    </p:spTree>
    <p:extLst>
      <p:ext uri="{BB962C8B-B14F-4D97-AF65-F5344CB8AC3E}">
        <p14:creationId xmlns:p14="http://schemas.microsoft.com/office/powerpoint/2010/main" val="395940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ED774D-B944-4586-962E-5754051EC638}"/>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6CB98686-44B4-40CA-889D-A7AFF5CBE2DF}"/>
              </a:ext>
            </a:extLst>
          </p:cNvPr>
          <p:cNvSpPr>
            <a:spLocks noGrp="1"/>
          </p:cNvSpPr>
          <p:nvPr>
            <p:ph idx="1"/>
          </p:nvPr>
        </p:nvSpPr>
        <p:spPr/>
        <p:txBody>
          <a:bodyPr/>
          <a:lstStyle/>
          <a:p>
            <a:r>
              <a:rPr lang="zh-TW" altLang="en-US" dirty="0"/>
              <a:t>延續過去關於</a:t>
            </a:r>
            <a:r>
              <a:rPr lang="zh-TW" altLang="en-US" u="sng" dirty="0"/>
              <a:t>速度顯示標誌</a:t>
            </a:r>
            <a:r>
              <a:rPr lang="zh-TW" altLang="en-US" dirty="0"/>
              <a:t>相關研究</a:t>
            </a:r>
            <a:r>
              <a:rPr lang="en-US" altLang="zh-TW" dirty="0"/>
              <a:t>:</a:t>
            </a:r>
          </a:p>
          <a:p>
            <a:pPr lvl="1"/>
            <a:r>
              <a:rPr lang="en-US" altLang="zh-TW" dirty="0"/>
              <a:t>Walter &amp; Broughton (2011) </a:t>
            </a:r>
            <a:r>
              <a:rPr lang="zh-TW" altLang="en-US" dirty="0"/>
              <a:t>研究了在 </a:t>
            </a:r>
            <a:r>
              <a:rPr lang="en-US" altLang="zh-TW" dirty="0"/>
              <a:t>10 </a:t>
            </a:r>
            <a:r>
              <a:rPr lang="zh-TW" altLang="en-US" dirty="0"/>
              <a:t>個限速為 </a:t>
            </a:r>
            <a:r>
              <a:rPr lang="en-US" altLang="zh-TW" dirty="0"/>
              <a:t>48 km/</a:t>
            </a:r>
            <a:r>
              <a:rPr lang="en-US" altLang="zh-TW" dirty="0" err="1"/>
              <a:t>hr</a:t>
            </a:r>
            <a:r>
              <a:rPr lang="zh-TW" altLang="en-US" dirty="0"/>
              <a:t>的地點，設置速度顯示的短期實驗（</a:t>
            </a:r>
            <a:r>
              <a:rPr lang="en-US" altLang="zh-TW" dirty="0"/>
              <a:t>0-3 </a:t>
            </a:r>
            <a:r>
              <a:rPr lang="zh-TW" altLang="en-US" dirty="0"/>
              <a:t>週），研究結果如下</a:t>
            </a:r>
            <a:r>
              <a:rPr lang="en-US" altLang="zh-TW" dirty="0"/>
              <a:t>:</a:t>
            </a:r>
          </a:p>
          <a:p>
            <a:pPr lvl="2"/>
            <a:r>
              <a:rPr lang="zh-TW" altLang="en-US" dirty="0"/>
              <a:t>平均速度下降</a:t>
            </a:r>
            <a:r>
              <a:rPr lang="en-US" altLang="zh-TW" dirty="0"/>
              <a:t>2.3/</a:t>
            </a:r>
            <a:r>
              <a:rPr lang="en-US" altLang="zh-TW" dirty="0" err="1"/>
              <a:t>hr</a:t>
            </a:r>
            <a:r>
              <a:rPr lang="en-US" altLang="zh-TW" dirty="0"/>
              <a:t> </a:t>
            </a:r>
            <a:r>
              <a:rPr lang="zh-TW" altLang="en-US" dirty="0"/>
              <a:t>、超速比例降低</a:t>
            </a:r>
            <a:r>
              <a:rPr lang="en-US" altLang="zh-TW" dirty="0"/>
              <a:t>12%</a:t>
            </a:r>
            <a:r>
              <a:rPr lang="zh-TW" altLang="en-US" dirty="0"/>
              <a:t>、效果可能很短</a:t>
            </a:r>
          </a:p>
          <a:p>
            <a:pPr lvl="1"/>
            <a:r>
              <a:rPr lang="en-US" altLang="zh-TW" dirty="0"/>
              <a:t>Walter &amp; Broughton(2012) </a:t>
            </a:r>
            <a:r>
              <a:rPr lang="zh-TW" altLang="en-US" dirty="0"/>
              <a:t>比較了低速城市街道上不同類型的速度顯示（文字顏色、數字顏色</a:t>
            </a:r>
            <a:r>
              <a:rPr lang="en-US" altLang="zh-TW" dirty="0"/>
              <a:t>)</a:t>
            </a:r>
            <a:r>
              <a:rPr lang="zh-TW" altLang="en-US" dirty="0"/>
              <a:t>，研究結果如下</a:t>
            </a:r>
            <a:r>
              <a:rPr lang="en-US" altLang="zh-TW" dirty="0"/>
              <a:t>:</a:t>
            </a:r>
          </a:p>
          <a:p>
            <a:pPr lvl="2"/>
            <a:r>
              <a:rPr lang="zh-TW" altLang="en-US" dirty="0"/>
              <a:t>平均速度下降了 </a:t>
            </a:r>
            <a:r>
              <a:rPr lang="en-US" altLang="zh-TW" dirty="0"/>
              <a:t>0.7-3.1 km/</a:t>
            </a:r>
            <a:r>
              <a:rPr lang="en-US" altLang="zh-TW" dirty="0" err="1"/>
              <a:t>hr</a:t>
            </a:r>
            <a:r>
              <a:rPr lang="zh-TW" altLang="en-US" dirty="0"/>
              <a:t>、安裝 </a:t>
            </a:r>
            <a:r>
              <a:rPr lang="en-US" altLang="zh-TW" dirty="0"/>
              <a:t>2-3 </a:t>
            </a:r>
            <a:r>
              <a:rPr lang="zh-TW" altLang="en-US" dirty="0"/>
              <a:t>個月時超速比例降低</a:t>
            </a:r>
            <a:r>
              <a:rPr lang="en-US" altLang="zh-TW" dirty="0"/>
              <a:t>7~29%</a:t>
            </a:r>
          </a:p>
          <a:p>
            <a:endParaRPr lang="zh-TW" altLang="en-US" dirty="0"/>
          </a:p>
        </p:txBody>
      </p:sp>
    </p:spTree>
    <p:extLst>
      <p:ext uri="{BB962C8B-B14F-4D97-AF65-F5344CB8AC3E}">
        <p14:creationId xmlns:p14="http://schemas.microsoft.com/office/powerpoint/2010/main" val="162363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41CEA8-59F2-4387-8E6E-A323F8635303}"/>
              </a:ext>
            </a:extLst>
          </p:cNvPr>
          <p:cNvSpPr>
            <a:spLocks noGrp="1"/>
          </p:cNvSpPr>
          <p:nvPr>
            <p:ph type="title"/>
          </p:nvPr>
        </p:nvSpPr>
        <p:spPr/>
        <p:txBody>
          <a:bodyPr/>
          <a:lstStyle/>
          <a:p>
            <a:r>
              <a:rPr lang="en-US" altLang="zh-TW" dirty="0"/>
              <a:t>3.</a:t>
            </a:r>
            <a:r>
              <a:rPr lang="zh-TW" altLang="en-US" dirty="0"/>
              <a:t>研究目的</a:t>
            </a:r>
          </a:p>
        </p:txBody>
      </p:sp>
      <p:sp>
        <p:nvSpPr>
          <p:cNvPr id="3" name="內容版面配置區 2">
            <a:extLst>
              <a:ext uri="{FF2B5EF4-FFF2-40B4-BE49-F238E27FC236}">
                <a16:creationId xmlns:a16="http://schemas.microsoft.com/office/drawing/2014/main" id="{73279C50-998A-4955-8638-4AEAC51AC53F}"/>
              </a:ext>
            </a:extLst>
          </p:cNvPr>
          <p:cNvSpPr>
            <a:spLocks noGrp="1"/>
          </p:cNvSpPr>
          <p:nvPr>
            <p:ph idx="1"/>
          </p:nvPr>
        </p:nvSpPr>
        <p:spPr/>
        <p:txBody>
          <a:bodyPr/>
          <a:lstStyle/>
          <a:p>
            <a:r>
              <a:rPr lang="zh-TW" altLang="en-US" dirty="0"/>
              <a:t>鑑於在低速城市地區進行的研究數量很少，本研究旨在研究速度顯示對低速限制 </a:t>
            </a:r>
            <a:r>
              <a:rPr lang="en-US" altLang="zh-TW" dirty="0"/>
              <a:t>(40 </a:t>
            </a:r>
            <a:r>
              <a:rPr lang="zh-TW" altLang="en-US" dirty="0"/>
              <a:t>公里</a:t>
            </a:r>
            <a:r>
              <a:rPr lang="en-US" altLang="zh-TW" dirty="0"/>
              <a:t>/</a:t>
            </a:r>
            <a:r>
              <a:rPr lang="zh-TW" altLang="en-US" dirty="0"/>
              <a:t>小時</a:t>
            </a:r>
            <a:r>
              <a:rPr lang="en-US" altLang="zh-TW" dirty="0"/>
              <a:t>) </a:t>
            </a:r>
            <a:r>
              <a:rPr lang="zh-TW" altLang="en-US" dirty="0"/>
              <a:t>行駛在行人道速度的短期影響 </a:t>
            </a:r>
            <a:r>
              <a:rPr lang="en-US" altLang="zh-TW" dirty="0"/>
              <a:t>.</a:t>
            </a:r>
          </a:p>
          <a:p>
            <a:r>
              <a:rPr lang="zh-TW" altLang="en-US" dirty="0"/>
              <a:t>為了評估速度顯示標誌對低速對</a:t>
            </a:r>
            <a:r>
              <a:rPr lang="zh-TW" altLang="en-US" u="sng" dirty="0"/>
              <a:t>人行道</a:t>
            </a:r>
            <a:r>
              <a:rPr lang="zh-TW" altLang="en-US" dirty="0"/>
              <a:t>行駛速度的短期影響，並透過研究來了解顯示器所帶來的影響，包括</a:t>
            </a:r>
            <a:r>
              <a:rPr lang="en-US" altLang="zh-TW" dirty="0">
                <a:solidFill>
                  <a:srgbClr val="FF0000"/>
                </a:solidFill>
              </a:rPr>
              <a:t>(</a:t>
            </a:r>
            <a:r>
              <a:rPr lang="zh-TW" altLang="en-US" dirty="0">
                <a:solidFill>
                  <a:srgbClr val="FF0000"/>
                </a:solidFill>
              </a:rPr>
              <a:t>如何顯示、安裝時長效果、帶來死亡的影響</a:t>
            </a:r>
            <a:r>
              <a:rPr lang="en-US" altLang="zh-TW" dirty="0">
                <a:solidFill>
                  <a:srgbClr val="FF0000"/>
                </a:solidFill>
              </a:rPr>
              <a:t>)</a:t>
            </a:r>
            <a:endParaRPr lang="zh-TW" altLang="en-US" dirty="0">
              <a:solidFill>
                <a:srgbClr val="FF0000"/>
              </a:solidFill>
            </a:endParaRPr>
          </a:p>
          <a:p>
            <a:r>
              <a:rPr lang="en-US" altLang="zh-TW" dirty="0"/>
              <a:t> </a:t>
            </a:r>
            <a:r>
              <a:rPr lang="zh-TW" altLang="en-US" dirty="0"/>
              <a:t>研究著重於速度顯示器在</a:t>
            </a:r>
            <a:r>
              <a:rPr lang="zh-TW" altLang="en-US" u="sng" dirty="0"/>
              <a:t>安裝後的短期影響</a:t>
            </a:r>
            <a:r>
              <a:rPr lang="zh-TW" altLang="en-US" dirty="0"/>
              <a:t>以及</a:t>
            </a:r>
            <a:r>
              <a:rPr lang="zh-TW" altLang="en-US" u="sng" dirty="0"/>
              <a:t>拆除後立即（</a:t>
            </a:r>
            <a:r>
              <a:rPr lang="en-US" altLang="zh-TW" u="sng" dirty="0"/>
              <a:t>3 </a:t>
            </a:r>
            <a:r>
              <a:rPr lang="zh-TW" altLang="en-US" u="sng" dirty="0"/>
              <a:t>天）</a:t>
            </a:r>
            <a:r>
              <a:rPr lang="zh-TW" altLang="en-US" dirty="0"/>
              <a:t>的變化，根據觀察到的速度變化評估了對交通安全的影響。</a:t>
            </a:r>
            <a:endParaRPr lang="en-US" altLang="zh-TW" dirty="0"/>
          </a:p>
          <a:p>
            <a:endParaRPr lang="zh-TW" altLang="en-US" dirty="0"/>
          </a:p>
        </p:txBody>
      </p:sp>
    </p:spTree>
    <p:extLst>
      <p:ext uri="{BB962C8B-B14F-4D97-AF65-F5344CB8AC3E}">
        <p14:creationId xmlns:p14="http://schemas.microsoft.com/office/powerpoint/2010/main" val="163775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6746B9-E50B-4B53-92D7-55FF49721016}"/>
              </a:ext>
            </a:extLst>
          </p:cNvPr>
          <p:cNvSpPr>
            <a:spLocks noGrp="1"/>
          </p:cNvSpPr>
          <p:nvPr>
            <p:ph type="title"/>
          </p:nvPr>
        </p:nvSpPr>
        <p:spPr/>
        <p:txBody>
          <a:bodyPr/>
          <a:lstStyle/>
          <a:p>
            <a:r>
              <a:rPr lang="en-US" altLang="zh-TW" dirty="0"/>
              <a:t>4.</a:t>
            </a:r>
            <a:r>
              <a:rPr lang="zh-TW" altLang="en-US" dirty="0"/>
              <a:t>方法</a:t>
            </a:r>
          </a:p>
        </p:txBody>
      </p:sp>
      <p:sp>
        <p:nvSpPr>
          <p:cNvPr id="3" name="內容版面配置區 2">
            <a:extLst>
              <a:ext uri="{FF2B5EF4-FFF2-40B4-BE49-F238E27FC236}">
                <a16:creationId xmlns:a16="http://schemas.microsoft.com/office/drawing/2014/main" id="{7100A956-93E5-4EA6-B177-1B934BE9A75C}"/>
              </a:ext>
            </a:extLst>
          </p:cNvPr>
          <p:cNvSpPr>
            <a:spLocks noGrp="1"/>
          </p:cNvSpPr>
          <p:nvPr>
            <p:ph idx="1"/>
          </p:nvPr>
        </p:nvSpPr>
        <p:spPr>
          <a:xfrm>
            <a:off x="1371600" y="2286000"/>
            <a:ext cx="10494734" cy="4400550"/>
          </a:xfrm>
        </p:spPr>
        <p:txBody>
          <a:bodyPr>
            <a:normAutofit fontScale="92500"/>
          </a:bodyPr>
          <a:lstStyle/>
          <a:p>
            <a:r>
              <a:rPr lang="zh-TW" altLang="en-US" dirty="0"/>
              <a:t>設置似地點（繁忙 </a:t>
            </a:r>
            <a:r>
              <a:rPr lang="en-US" altLang="zh-TW" dirty="0"/>
              <a:t>1</a:t>
            </a:r>
            <a:r>
              <a:rPr lang="zh-TW" altLang="en-US" dirty="0"/>
              <a:t>、繁忙 </a:t>
            </a:r>
            <a:r>
              <a:rPr lang="en-US" altLang="zh-TW" dirty="0"/>
              <a:t>2</a:t>
            </a:r>
            <a:r>
              <a:rPr lang="zh-TW" altLang="en-US" dirty="0"/>
              <a:t>、安靜 </a:t>
            </a:r>
            <a:r>
              <a:rPr lang="en-US" altLang="zh-TW" dirty="0"/>
              <a:t>1 </a:t>
            </a:r>
            <a:r>
              <a:rPr lang="zh-TW" altLang="en-US" dirty="0"/>
              <a:t>和安靜 </a:t>
            </a:r>
            <a:r>
              <a:rPr lang="en-US" altLang="zh-TW" dirty="0"/>
              <a:t>2</a:t>
            </a:r>
            <a:r>
              <a:rPr lang="zh-TW" altLang="en-US" dirty="0"/>
              <a:t>），使用速度顯示裝置測量安裝前後的差異。進行了並計算以下四點：</a:t>
            </a:r>
            <a:endParaRPr lang="en-US" altLang="zh-TW" dirty="0"/>
          </a:p>
          <a:p>
            <a:pPr lvl="1"/>
            <a:r>
              <a:rPr lang="zh-TW" altLang="en-US" dirty="0"/>
              <a:t>（</a:t>
            </a:r>
            <a:r>
              <a:rPr lang="en-US" altLang="zh-TW" dirty="0"/>
              <a:t>1</a:t>
            </a:r>
            <a:r>
              <a:rPr lang="zh-TW" altLang="en-US" dirty="0"/>
              <a:t>）平均速度、（</a:t>
            </a:r>
            <a:r>
              <a:rPr lang="en-US" altLang="zh-TW" dirty="0"/>
              <a:t>2</a:t>
            </a:r>
            <a:r>
              <a:rPr lang="zh-TW" altLang="en-US" dirty="0"/>
              <a:t>）超過限速的車輛比例、（三）死亡比例、</a:t>
            </a:r>
            <a:r>
              <a:rPr lang="en-US" altLang="zh-TW" dirty="0"/>
              <a:t>(</a:t>
            </a:r>
            <a:r>
              <a:rPr lang="zh-TW" altLang="en-US" dirty="0"/>
              <a:t>四</a:t>
            </a:r>
            <a:r>
              <a:rPr lang="en-US" altLang="zh-TW" dirty="0"/>
              <a:t>)</a:t>
            </a:r>
            <a:r>
              <a:rPr lang="zh-TW" altLang="en-US" dirty="0"/>
              <a:t>接近速度。</a:t>
            </a:r>
            <a:endParaRPr lang="en-US" altLang="zh-TW" dirty="0"/>
          </a:p>
          <a:p>
            <a:r>
              <a:rPr lang="zh-TW" altLang="en-US" dirty="0"/>
              <a:t>數據是由雷達傳感器收集的，這些傳感器使用微波技術連續測量每個經過物體的速度和長度。</a:t>
            </a:r>
            <a:endParaRPr lang="en-US" altLang="zh-TW" dirty="0"/>
          </a:p>
          <a:p>
            <a:r>
              <a:rPr lang="zh-TW" altLang="en-US" dirty="0"/>
              <a:t>使用以下公式將趨勢校正添加到研究地點的觀察速度中：</a:t>
            </a:r>
          </a:p>
          <a:p>
            <a:pPr lvl="1"/>
            <a:r>
              <a:rPr lang="en-US" altLang="zh-TW" dirty="0"/>
              <a:t>v </a:t>
            </a:r>
            <a:r>
              <a:rPr lang="zh-TW" altLang="en-US" dirty="0"/>
              <a:t>為修正後的速度觀測值</a:t>
            </a:r>
            <a:endParaRPr lang="en-US" altLang="zh-TW" dirty="0"/>
          </a:p>
          <a:p>
            <a:pPr lvl="1"/>
            <a:r>
              <a:rPr lang="en-US" altLang="zh-TW" dirty="0"/>
              <a:t>u </a:t>
            </a:r>
            <a:r>
              <a:rPr lang="zh-TW" altLang="en-US" dirty="0"/>
              <a:t>為實測速度觀測值</a:t>
            </a:r>
            <a:endParaRPr lang="en-US" altLang="zh-TW" dirty="0"/>
          </a:p>
          <a:p>
            <a:pPr lvl="1"/>
            <a:r>
              <a:rPr lang="en-US" altLang="zh-TW" dirty="0"/>
              <a:t>M</a:t>
            </a:r>
            <a:r>
              <a:rPr lang="zh-TW" altLang="en-US" dirty="0"/>
              <a:t>為所有車輛的平均速度</a:t>
            </a:r>
            <a:endParaRPr lang="en-US" altLang="zh-TW" dirty="0"/>
          </a:p>
          <a:p>
            <a:pPr lvl="1"/>
            <a:r>
              <a:rPr lang="en-US" altLang="zh-TW" dirty="0"/>
              <a:t>E </a:t>
            </a:r>
            <a:r>
              <a:rPr lang="zh-TW" altLang="en-US" dirty="0"/>
              <a:t>為試驗場地</a:t>
            </a:r>
            <a:r>
              <a:rPr lang="en-US" altLang="zh-TW" dirty="0"/>
              <a:t>(experimental site)</a:t>
            </a:r>
          </a:p>
          <a:p>
            <a:pPr lvl="1"/>
            <a:r>
              <a:rPr lang="en-US" altLang="zh-TW" dirty="0"/>
              <a:t>C </a:t>
            </a:r>
            <a:r>
              <a:rPr lang="zh-TW" altLang="en-US" dirty="0"/>
              <a:t>為控制場地</a:t>
            </a:r>
            <a:r>
              <a:rPr lang="en-US" altLang="zh-TW" dirty="0"/>
              <a:t>(control site)</a:t>
            </a:r>
          </a:p>
          <a:p>
            <a:pPr lvl="1"/>
            <a:r>
              <a:rPr lang="en-US" altLang="zh-TW" dirty="0"/>
              <a:t>b </a:t>
            </a:r>
            <a:r>
              <a:rPr lang="zh-TW" altLang="en-US" dirty="0"/>
              <a:t>為前階段</a:t>
            </a:r>
            <a:endParaRPr lang="en-US" altLang="zh-TW" dirty="0"/>
          </a:p>
          <a:p>
            <a:pPr lvl="1"/>
            <a:r>
              <a:rPr lang="en-US" altLang="zh-TW" dirty="0"/>
              <a:t>a </a:t>
            </a:r>
            <a:r>
              <a:rPr lang="zh-TW" altLang="en-US" dirty="0"/>
              <a:t>為後階段。</a:t>
            </a:r>
          </a:p>
          <a:p>
            <a:endParaRPr lang="zh-TW" altLang="en-US" dirty="0"/>
          </a:p>
        </p:txBody>
      </p:sp>
      <p:pic>
        <p:nvPicPr>
          <p:cNvPr id="4" name="圖片 3">
            <a:extLst>
              <a:ext uri="{FF2B5EF4-FFF2-40B4-BE49-F238E27FC236}">
                <a16:creationId xmlns:a16="http://schemas.microsoft.com/office/drawing/2014/main" id="{ED74A797-4D16-4530-BCC2-F4C9B8C9C8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5138" y="4634086"/>
            <a:ext cx="5513996" cy="1361137"/>
          </a:xfrm>
          <a:prstGeom prst="rect">
            <a:avLst/>
          </a:prstGeom>
        </p:spPr>
      </p:pic>
    </p:spTree>
    <p:extLst>
      <p:ext uri="{BB962C8B-B14F-4D97-AF65-F5344CB8AC3E}">
        <p14:creationId xmlns:p14="http://schemas.microsoft.com/office/powerpoint/2010/main" val="149429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8591D0-76D0-4014-BA17-8A2CCF355AB7}"/>
              </a:ext>
            </a:extLst>
          </p:cNvPr>
          <p:cNvSpPr>
            <a:spLocks noGrp="1"/>
          </p:cNvSpPr>
          <p:nvPr>
            <p:ph type="title"/>
          </p:nvPr>
        </p:nvSpPr>
        <p:spPr/>
        <p:txBody>
          <a:bodyPr/>
          <a:lstStyle/>
          <a:p>
            <a:endParaRPr lang="zh-TW" altLang="en-US"/>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A7F89D2F-7A6A-44C6-8F6E-14AB9E8C817A}"/>
                  </a:ext>
                </a:extLst>
              </p:cNvPr>
              <p:cNvSpPr>
                <a:spLocks noGrp="1"/>
              </p:cNvSpPr>
              <p:nvPr>
                <p:ph idx="1"/>
              </p:nvPr>
            </p:nvSpPr>
            <p:spPr/>
            <p:txBody>
              <a:bodyPr>
                <a:normAutofit/>
              </a:bodyPr>
              <a:lstStyle/>
              <a:p>
                <a:r>
                  <a:rPr lang="zh-TW" altLang="en-US" dirty="0"/>
                  <a:t>通過將 </a:t>
                </a:r>
                <a:r>
                  <a:rPr lang="en-US" altLang="zh-TW" dirty="0" err="1"/>
                  <a:t>Rosén</a:t>
                </a:r>
                <a:r>
                  <a:rPr lang="en-US" altLang="zh-TW" dirty="0"/>
                  <a:t> &amp; Sander (2009) </a:t>
                </a:r>
                <a:r>
                  <a:rPr lang="zh-TW" altLang="en-US" dirty="0"/>
                  <a:t>研究中的公式，應用於下游所有車輛的平均速度並比較各階段之間的風險變化，計算行人死亡風險，其次，比較了測量點之間各個駕駛員的速度變化。</a:t>
                </a:r>
                <a:endParaRPr lang="en-US" altLang="zh-TW" dirty="0"/>
              </a:p>
              <a:p>
                <a:pPr lvl="1"/>
                <a:r>
                  <a:rPr lang="en-US" altLang="zh-TW" dirty="0"/>
                  <a:t>P(v) =</a:t>
                </a:r>
                <a14:m>
                  <m:oMath xmlns:m="http://schemas.openxmlformats.org/officeDocument/2006/math">
                    <m:f>
                      <m:fPr>
                        <m:ctrlPr>
                          <a:rPr lang="en-US" altLang="zh-TW" i="1" smtClean="0">
                            <a:latin typeface="Cambria Math" panose="02040503050406030204" pitchFamily="18" charset="0"/>
                          </a:rPr>
                        </m:ctrlPr>
                      </m:fPr>
                      <m:num>
                        <m:r>
                          <a:rPr lang="en-US" altLang="zh-TW" i="1">
                            <a:latin typeface="Cambria Math" panose="02040503050406030204" pitchFamily="18" charset="0"/>
                          </a:rPr>
                          <m:t>1</m:t>
                        </m:r>
                      </m:num>
                      <m:den>
                        <m:r>
                          <a:rPr lang="en-US" altLang="zh-TW" i="1">
                            <a:latin typeface="Cambria Math" panose="02040503050406030204" pitchFamily="18" charset="0"/>
                          </a:rPr>
                          <m:t>1</m:t>
                        </m:r>
                        <m:r>
                          <a:rPr lang="en-US" altLang="zh-TW" i="1" smtClean="0">
                            <a:latin typeface="Cambria Math" panose="02040503050406030204" pitchFamily="18" charset="0"/>
                          </a:rPr>
                          <m:t>+</m:t>
                        </m:r>
                        <m:sSup>
                          <m:sSupPr>
                            <m:ctrlPr>
                              <a:rPr lang="en-US" altLang="zh-TW" i="1" smtClean="0">
                                <a:latin typeface="Cambria Math" panose="02040503050406030204" pitchFamily="18" charset="0"/>
                              </a:rPr>
                            </m:ctrlPr>
                          </m:sSupPr>
                          <m:e>
                            <m:r>
                              <a:rPr lang="en-US" altLang="zh-TW" b="0" i="1" smtClean="0">
                                <a:latin typeface="Cambria Math" panose="02040503050406030204" pitchFamily="18" charset="0"/>
                              </a:rPr>
                              <m:t>𝑒𝑥𝑝</m:t>
                            </m:r>
                          </m:e>
                          <m:sup>
                            <m:r>
                              <a:rPr lang="en-US" altLang="zh-TW" b="0" i="1" smtClean="0">
                                <a:latin typeface="Cambria Math" panose="02040503050406030204" pitchFamily="18" charset="0"/>
                              </a:rPr>
                              <m:t>(6.9</m:t>
                            </m:r>
                            <m:r>
                              <a:rPr lang="en-US" altLang="zh-TW">
                                <a:latin typeface="Cambria Math" panose="02040503050406030204" pitchFamily="18" charset="0"/>
                              </a:rPr>
                              <m:t>−</m:t>
                            </m:r>
                            <m:r>
                              <a:rPr lang="en-US" altLang="zh-TW" b="0" i="1" smtClean="0">
                                <a:latin typeface="Cambria Math" panose="02040503050406030204" pitchFamily="18" charset="0"/>
                              </a:rPr>
                              <m:t>0.09</m:t>
                            </m:r>
                            <m:r>
                              <a:rPr lang="en-US" altLang="zh-TW" b="0" i="1" smtClean="0">
                                <a:latin typeface="Cambria Math" panose="02040503050406030204" pitchFamily="18" charset="0"/>
                              </a:rPr>
                              <m:t>𝑣</m:t>
                            </m:r>
                            <m:r>
                              <a:rPr lang="en-US" altLang="zh-TW" b="0" i="1" smtClean="0">
                                <a:latin typeface="Cambria Math" panose="02040503050406030204" pitchFamily="18" charset="0"/>
                              </a:rPr>
                              <m:t>)</m:t>
                            </m:r>
                          </m:sup>
                        </m:sSup>
                      </m:den>
                    </m:f>
                  </m:oMath>
                </a14:m>
                <a:r>
                  <a:rPr lang="zh-TW" altLang="en-US" dirty="0"/>
                  <a:t> </a:t>
                </a:r>
                <a:r>
                  <a:rPr lang="en-US" altLang="zh-TW" dirty="0"/>
                  <a:t>, v</a:t>
                </a:r>
                <a:r>
                  <a:rPr lang="zh-TW" altLang="en-US" dirty="0"/>
                  <a:t>是速度</a:t>
                </a:r>
                <a:endParaRPr lang="en-US" altLang="zh-TW" dirty="0"/>
              </a:p>
              <a:p>
                <a:pPr lvl="1"/>
                <a:r>
                  <a:rPr lang="zh-TW" altLang="en-US" dirty="0"/>
                  <a:t>樣本包括在繁忙地點平均每天 </a:t>
                </a:r>
                <a:r>
                  <a:rPr lang="en-US" altLang="zh-TW" dirty="0"/>
                  <a:t>900-1,600 </a:t>
                </a:r>
                <a:r>
                  <a:rPr lang="zh-TW" altLang="en-US" dirty="0"/>
                  <a:t>輛汽車和在安靜地點每天平均 </a:t>
                </a:r>
                <a:r>
                  <a:rPr lang="en-US" altLang="zh-TW" dirty="0"/>
                  <a:t>300-700 </a:t>
                </a:r>
                <a:r>
                  <a:rPr lang="zh-TW" altLang="en-US" dirty="0"/>
                  <a:t>輛汽車。</a:t>
                </a:r>
                <a:r>
                  <a:rPr lang="en-US" altLang="zh-TW" dirty="0"/>
                  <a:t>(</a:t>
                </a:r>
                <a:r>
                  <a:rPr lang="zh-TW" altLang="en-US" dirty="0"/>
                  <a:t>樣本數</a:t>
                </a:r>
                <a:r>
                  <a:rPr lang="en-US" altLang="zh-TW" dirty="0"/>
                  <a:t>)</a:t>
                </a:r>
                <a:endParaRPr lang="zh-TW" altLang="en-US" dirty="0"/>
              </a:p>
            </p:txBody>
          </p:sp>
        </mc:Choice>
        <mc:Fallback xmlns="">
          <p:sp>
            <p:nvSpPr>
              <p:cNvPr id="3" name="內容版面配置區 2">
                <a:extLst>
                  <a:ext uri="{FF2B5EF4-FFF2-40B4-BE49-F238E27FC236}">
                    <a16:creationId xmlns:a16="http://schemas.microsoft.com/office/drawing/2014/main" id="{A7F89D2F-7A6A-44C6-8F6E-14AB9E8C817A}"/>
                  </a:ext>
                </a:extLst>
              </p:cNvPr>
              <p:cNvSpPr>
                <a:spLocks noGrp="1" noRot="1" noChangeAspect="1" noMove="1" noResize="1" noEditPoints="1" noAdjustHandles="1" noChangeArrowheads="1" noChangeShapeType="1" noTextEdit="1"/>
              </p:cNvSpPr>
              <p:nvPr>
                <p:ph idx="1"/>
              </p:nvPr>
            </p:nvSpPr>
            <p:spPr>
              <a:blipFill>
                <a:blip r:embed="rId3"/>
                <a:stretch>
                  <a:fillRect l="-571" t="-1361" r="-635"/>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84840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9DAA2BD-A8BF-4585-BFA5-7D266AD94703}"/>
              </a:ext>
            </a:extLst>
          </p:cNvPr>
          <p:cNvSpPr>
            <a:spLocks noGrp="1"/>
          </p:cNvSpPr>
          <p:nvPr>
            <p:ph type="title"/>
          </p:nvPr>
        </p:nvSpPr>
        <p:spPr/>
        <p:txBody>
          <a:bodyPr/>
          <a:lstStyle/>
          <a:p>
            <a:r>
              <a:rPr lang="en-US" altLang="zh-TW" dirty="0"/>
              <a:t>4-1 </a:t>
            </a:r>
            <a:r>
              <a:rPr lang="zh-TW" altLang="en-US" dirty="0"/>
              <a:t>受測者</a:t>
            </a:r>
          </a:p>
        </p:txBody>
      </p:sp>
      <p:sp>
        <p:nvSpPr>
          <p:cNvPr id="3" name="內容版面配置區 2">
            <a:extLst>
              <a:ext uri="{FF2B5EF4-FFF2-40B4-BE49-F238E27FC236}">
                <a16:creationId xmlns:a16="http://schemas.microsoft.com/office/drawing/2014/main" id="{5A8A4263-7706-42A2-A8A0-0841889FC7A1}"/>
              </a:ext>
            </a:extLst>
          </p:cNvPr>
          <p:cNvSpPr>
            <a:spLocks noGrp="1"/>
          </p:cNvSpPr>
          <p:nvPr>
            <p:ph idx="1"/>
          </p:nvPr>
        </p:nvSpPr>
        <p:spPr/>
        <p:txBody>
          <a:bodyPr/>
          <a:lstStyle/>
          <a:p>
            <a:r>
              <a:rPr lang="zh-TW" altLang="en-US" dirty="0"/>
              <a:t>受測目標為個別車輛</a:t>
            </a:r>
            <a:endParaRPr lang="en-US" altLang="zh-TW" dirty="0"/>
          </a:p>
          <a:p>
            <a:r>
              <a:rPr lang="zh-TW" altLang="en-US" dirty="0"/>
              <a:t>平均每日車輛數量為 </a:t>
            </a:r>
            <a:r>
              <a:rPr lang="en-US" altLang="zh-TW" dirty="0"/>
              <a:t>2,100</a:t>
            </a:r>
            <a:r>
              <a:rPr lang="zh-TW" altLang="en-US" dirty="0"/>
              <a:t>（忙碌 </a:t>
            </a:r>
            <a:r>
              <a:rPr lang="en-US" altLang="zh-TW" dirty="0"/>
              <a:t>1</a:t>
            </a:r>
            <a:r>
              <a:rPr lang="zh-TW" altLang="en-US" dirty="0"/>
              <a:t>）； </a:t>
            </a:r>
            <a:r>
              <a:rPr lang="en-US" altLang="zh-TW" dirty="0"/>
              <a:t>4,400</a:t>
            </a:r>
            <a:r>
              <a:rPr lang="zh-TW" altLang="en-US" dirty="0"/>
              <a:t>（忙碌</a:t>
            </a:r>
            <a:r>
              <a:rPr lang="en-US" altLang="zh-TW" dirty="0"/>
              <a:t>2</a:t>
            </a:r>
            <a:r>
              <a:rPr lang="zh-TW" altLang="en-US" dirty="0"/>
              <a:t>）； </a:t>
            </a:r>
            <a:r>
              <a:rPr lang="en-US" altLang="zh-TW" dirty="0"/>
              <a:t>900</a:t>
            </a:r>
            <a:r>
              <a:rPr lang="zh-TW" altLang="en-US" dirty="0"/>
              <a:t>（安靜 </a:t>
            </a:r>
            <a:r>
              <a:rPr lang="en-US" altLang="zh-TW" dirty="0"/>
              <a:t>1</a:t>
            </a:r>
            <a:r>
              <a:rPr lang="zh-TW" altLang="en-US" dirty="0"/>
              <a:t>）和 </a:t>
            </a:r>
            <a:r>
              <a:rPr lang="en-US" altLang="zh-TW" dirty="0"/>
              <a:t>1,100</a:t>
            </a:r>
            <a:r>
              <a:rPr lang="zh-TW" altLang="en-US" dirty="0"/>
              <a:t>（安靜 </a:t>
            </a:r>
            <a:r>
              <a:rPr lang="en-US" altLang="zh-TW" dirty="0"/>
              <a:t>2</a:t>
            </a:r>
            <a:r>
              <a:rPr lang="zh-TW" altLang="en-US" dirty="0"/>
              <a:t>）。</a:t>
            </a:r>
            <a:endParaRPr lang="en-US" altLang="zh-TW" dirty="0"/>
          </a:p>
          <a:p>
            <a:r>
              <a:rPr lang="zh-TW" altLang="en-US" dirty="0"/>
              <a:t>測量階段平均每日車輛數量的差異在</a:t>
            </a:r>
            <a:r>
              <a:rPr lang="zh-TW" altLang="en-US" dirty="0">
                <a:solidFill>
                  <a:schemeClr val="tx1"/>
                </a:solidFill>
              </a:rPr>
              <a:t>個別</a:t>
            </a:r>
            <a:r>
              <a:rPr lang="zh-TW" altLang="en-US" u="sng" dirty="0">
                <a:solidFill>
                  <a:schemeClr val="tx1"/>
                </a:solidFill>
              </a:rPr>
              <a:t>繁忙站點從 </a:t>
            </a:r>
            <a:r>
              <a:rPr lang="en-US" altLang="zh-TW" u="sng" dirty="0">
                <a:solidFill>
                  <a:schemeClr val="tx1"/>
                </a:solidFill>
              </a:rPr>
              <a:t>0 </a:t>
            </a:r>
            <a:r>
              <a:rPr lang="zh-TW" altLang="en-US" u="sng" dirty="0">
                <a:solidFill>
                  <a:schemeClr val="tx1"/>
                </a:solidFill>
              </a:rPr>
              <a:t>到 </a:t>
            </a:r>
            <a:r>
              <a:rPr lang="en-US" altLang="zh-TW" u="sng" dirty="0">
                <a:solidFill>
                  <a:schemeClr val="tx1"/>
                </a:solidFill>
              </a:rPr>
              <a:t>300 </a:t>
            </a:r>
            <a:r>
              <a:rPr lang="zh-TW" altLang="en-US" u="sng" dirty="0">
                <a:solidFill>
                  <a:schemeClr val="tx1"/>
                </a:solidFill>
              </a:rPr>
              <a:t>不等</a:t>
            </a:r>
            <a:r>
              <a:rPr lang="zh-TW" altLang="en-US" dirty="0">
                <a:solidFill>
                  <a:schemeClr val="tx1"/>
                </a:solidFill>
              </a:rPr>
              <a:t>，在個別安靜站點從 </a:t>
            </a:r>
            <a:r>
              <a:rPr lang="en-US" altLang="zh-TW" dirty="0">
                <a:solidFill>
                  <a:schemeClr val="tx1"/>
                </a:solidFill>
              </a:rPr>
              <a:t>0 </a:t>
            </a:r>
            <a:r>
              <a:rPr lang="zh-TW" altLang="en-US" dirty="0">
                <a:solidFill>
                  <a:schemeClr val="tx1"/>
                </a:solidFill>
              </a:rPr>
              <a:t>到 </a:t>
            </a:r>
            <a:r>
              <a:rPr lang="en-US" altLang="zh-TW" dirty="0">
                <a:solidFill>
                  <a:schemeClr val="tx1"/>
                </a:solidFill>
              </a:rPr>
              <a:t>100 </a:t>
            </a:r>
            <a:r>
              <a:rPr lang="zh-TW" altLang="en-US" dirty="0">
                <a:solidFill>
                  <a:schemeClr val="tx1"/>
                </a:solidFill>
              </a:rPr>
              <a:t>不等。</a:t>
            </a:r>
            <a:endParaRPr lang="en-US" altLang="zh-TW" dirty="0">
              <a:solidFill>
                <a:schemeClr val="tx1"/>
              </a:solidFill>
            </a:endParaRPr>
          </a:p>
          <a:p>
            <a:pPr marL="0" indent="0">
              <a:buNone/>
            </a:pPr>
            <a:endParaRPr lang="zh-TW" altLang="en-US" dirty="0"/>
          </a:p>
        </p:txBody>
      </p:sp>
    </p:spTree>
    <p:extLst>
      <p:ext uri="{BB962C8B-B14F-4D97-AF65-F5344CB8AC3E}">
        <p14:creationId xmlns:p14="http://schemas.microsoft.com/office/powerpoint/2010/main" val="104704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79CE08-C887-41C5-B84E-6CF22C543FD7}"/>
              </a:ext>
            </a:extLst>
          </p:cNvPr>
          <p:cNvSpPr>
            <a:spLocks noGrp="1"/>
          </p:cNvSpPr>
          <p:nvPr>
            <p:ph type="title"/>
          </p:nvPr>
        </p:nvSpPr>
        <p:spPr/>
        <p:txBody>
          <a:bodyPr/>
          <a:lstStyle/>
          <a:p>
            <a:r>
              <a:rPr lang="en-US" altLang="zh-TW" dirty="0"/>
              <a:t>4-2</a:t>
            </a:r>
            <a:r>
              <a:rPr lang="zh-TW" altLang="en-US" dirty="0"/>
              <a:t> 儀器設備</a:t>
            </a:r>
          </a:p>
        </p:txBody>
      </p:sp>
      <p:sp>
        <p:nvSpPr>
          <p:cNvPr id="4" name="內容版面配置區 2">
            <a:extLst>
              <a:ext uri="{FF2B5EF4-FFF2-40B4-BE49-F238E27FC236}">
                <a16:creationId xmlns:a16="http://schemas.microsoft.com/office/drawing/2014/main" id="{3DCABC8F-3D84-4B51-B049-18BE2EC32DBF}"/>
              </a:ext>
            </a:extLst>
          </p:cNvPr>
          <p:cNvSpPr>
            <a:spLocks noGrp="1"/>
          </p:cNvSpPr>
          <p:nvPr>
            <p:ph idx="1"/>
          </p:nvPr>
        </p:nvSpPr>
        <p:spPr>
          <a:xfrm>
            <a:off x="1371600" y="2171700"/>
            <a:ext cx="10515600" cy="4351338"/>
          </a:xfrm>
        </p:spPr>
        <p:txBody>
          <a:bodyPr/>
          <a:lstStyle/>
          <a:p>
            <a:r>
              <a:rPr lang="zh-TW" altLang="en-US" dirty="0"/>
              <a:t>速度顯示裝置</a:t>
            </a:r>
            <a:r>
              <a:rPr lang="en-US" altLang="zh-TW" dirty="0"/>
              <a:t>:</a:t>
            </a:r>
          </a:p>
          <a:p>
            <a:r>
              <a:rPr lang="zh-TW" altLang="en-US" dirty="0"/>
              <a:t>研究中使用的速度顯示標誌寬 </a:t>
            </a:r>
            <a:r>
              <a:rPr lang="en-US" altLang="zh-TW" dirty="0"/>
              <a:t>63.4 cm</a:t>
            </a:r>
            <a:r>
              <a:rPr lang="zh-TW" altLang="en-US" dirty="0"/>
              <a:t>，高 </a:t>
            </a:r>
            <a:r>
              <a:rPr lang="en-US" altLang="zh-TW" dirty="0"/>
              <a:t>78.6 cm</a:t>
            </a:r>
            <a:r>
              <a:rPr lang="zh-TW" altLang="en-US" dirty="0"/>
              <a:t>，黑色背景和紅白相間的虛線邊框。</a:t>
            </a:r>
            <a:endParaRPr lang="en-US" altLang="zh-TW" dirty="0"/>
          </a:p>
          <a:p>
            <a:r>
              <a:rPr lang="zh-TW" altLang="en-US" dirty="0"/>
              <a:t>文字“</a:t>
            </a:r>
            <a:r>
              <a:rPr lang="en-US" altLang="zh-TW" dirty="0"/>
              <a:t>SINÄ AJAT”</a:t>
            </a:r>
            <a:r>
              <a:rPr lang="zh-TW" altLang="en-US" dirty="0"/>
              <a:t>（芬蘭語為“你是 駕駛”）以黃色呈現，在其下方顯示測量速度和笑臉交替出現。 </a:t>
            </a:r>
            <a:endParaRPr lang="en-US" altLang="zh-TW" dirty="0"/>
          </a:p>
          <a:p>
            <a:pPr lvl="1"/>
            <a:r>
              <a:rPr lang="zh-TW" altLang="en-US" dirty="0"/>
              <a:t>如果沒有超過限速，數字顯示為黃色，笑臉為綠色</a:t>
            </a:r>
            <a:endParaRPr lang="en-US" altLang="zh-TW" dirty="0"/>
          </a:p>
          <a:p>
            <a:pPr lvl="1"/>
            <a:r>
              <a:rPr lang="zh-TW" altLang="en-US" dirty="0"/>
              <a:t>當超過限速達在</a:t>
            </a:r>
            <a:r>
              <a:rPr lang="en-US" altLang="zh-TW" dirty="0"/>
              <a:t>10 km/</a:t>
            </a:r>
            <a:r>
              <a:rPr lang="en-US" altLang="zh-TW" dirty="0" err="1"/>
              <a:t>hr</a:t>
            </a:r>
            <a:r>
              <a:rPr lang="zh-TW" altLang="en-US" dirty="0"/>
              <a:t>內，兩者都變為紅色。</a:t>
            </a:r>
            <a:endParaRPr lang="en-US" altLang="zh-TW" dirty="0"/>
          </a:p>
          <a:p>
            <a:pPr lvl="1"/>
            <a:r>
              <a:rPr lang="zh-TW" altLang="en-US" dirty="0"/>
              <a:t> 如果超速超過 </a:t>
            </a:r>
            <a:r>
              <a:rPr lang="en-US" altLang="zh-TW" dirty="0"/>
              <a:t>10 km/</a:t>
            </a:r>
            <a:r>
              <a:rPr lang="en-US" altLang="zh-TW" dirty="0" err="1"/>
              <a:t>hr</a:t>
            </a:r>
            <a:r>
              <a:rPr lang="zh-TW" altLang="en-US" dirty="0"/>
              <a:t>，則會出現一個紅色的帶圓圈的感嘆號。</a:t>
            </a:r>
          </a:p>
        </p:txBody>
      </p:sp>
      <p:pic>
        <p:nvPicPr>
          <p:cNvPr id="5" name="內容版面配置區 4">
            <a:extLst>
              <a:ext uri="{FF2B5EF4-FFF2-40B4-BE49-F238E27FC236}">
                <a16:creationId xmlns:a16="http://schemas.microsoft.com/office/drawing/2014/main" id="{4249E5E3-DD49-432A-AB0F-D05FBEC4B3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5643" y="4916644"/>
            <a:ext cx="6593113" cy="1606394"/>
          </a:xfrm>
          <a:prstGeom prst="rect">
            <a:avLst/>
          </a:prstGeom>
        </p:spPr>
      </p:pic>
    </p:spTree>
    <p:extLst>
      <p:ext uri="{BB962C8B-B14F-4D97-AF65-F5344CB8AC3E}">
        <p14:creationId xmlns:p14="http://schemas.microsoft.com/office/powerpoint/2010/main" val="212573790"/>
      </p:ext>
    </p:extLst>
  </p:cSld>
  <p:clrMapOvr>
    <a:masterClrMapping/>
  </p:clrMapOvr>
</p:sld>
</file>

<file path=ppt/theme/theme1.xml><?xml version="1.0" encoding="utf-8"?>
<a:theme xmlns:a="http://schemas.openxmlformats.org/drawingml/2006/main" name="裁剪">
  <a:themeElements>
    <a:clrScheme name="裁剪">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裁剪">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裁剪">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裁剪</Template>
  <TotalTime>911</TotalTime>
  <Words>2095</Words>
  <Application>Microsoft Office PowerPoint</Application>
  <PresentationFormat>寬螢幕</PresentationFormat>
  <Paragraphs>125</Paragraphs>
  <Slides>16</Slides>
  <Notes>13</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16</vt:i4>
      </vt:variant>
    </vt:vector>
  </HeadingPairs>
  <TitlesOfParts>
    <vt:vector size="22" baseType="lpstr">
      <vt:lpstr>微軟正黑體</vt:lpstr>
      <vt:lpstr>新細明體</vt:lpstr>
      <vt:lpstr>Calibri</vt:lpstr>
      <vt:lpstr>Cambria Math</vt:lpstr>
      <vt:lpstr>Franklin Gothic Book</vt:lpstr>
      <vt:lpstr>裁剪</vt:lpstr>
      <vt:lpstr>限速標誌對collector streets的人行道行車速度的影響</vt:lpstr>
      <vt:lpstr>1.背景動機</vt:lpstr>
      <vt:lpstr>2.相關文獻</vt:lpstr>
      <vt:lpstr>PowerPoint 簡報</vt:lpstr>
      <vt:lpstr>3.研究目的</vt:lpstr>
      <vt:lpstr>4.方法</vt:lpstr>
      <vt:lpstr>PowerPoint 簡報</vt:lpstr>
      <vt:lpstr>4-1 受測者</vt:lpstr>
      <vt:lpstr>4-2 儀器設備</vt:lpstr>
      <vt:lpstr>4-3 實驗設計</vt:lpstr>
      <vt:lpstr>5.結果</vt:lpstr>
      <vt:lpstr>PowerPoint 簡報</vt:lpstr>
      <vt:lpstr>PowerPoint 簡報</vt:lpstr>
      <vt:lpstr>PowerPoint 簡報</vt:lpstr>
      <vt:lpstr>6. 結果與討論</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汽車中的語音用戶界面 (VUI)：通過觀察性研究探索使用 VUI 的設計機會</dc:title>
  <dc:creator>陳善治</dc:creator>
  <cp:lastModifiedBy>user</cp:lastModifiedBy>
  <cp:revision>127</cp:revision>
  <dcterms:created xsi:type="dcterms:W3CDTF">2021-10-14T12:15:18Z</dcterms:created>
  <dcterms:modified xsi:type="dcterms:W3CDTF">2021-11-04T06:20:29Z</dcterms:modified>
</cp:coreProperties>
</file>